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926" r:id="rId2"/>
    <p:sldId id="1074" r:id="rId3"/>
    <p:sldId id="1003" r:id="rId4"/>
    <p:sldId id="1004" r:id="rId5"/>
    <p:sldId id="1009" r:id="rId6"/>
    <p:sldId id="1099" r:id="rId7"/>
    <p:sldId id="1096" r:id="rId8"/>
    <p:sldId id="1097" r:id="rId9"/>
    <p:sldId id="1036" r:id="rId10"/>
    <p:sldId id="985" r:id="rId11"/>
    <p:sldId id="986" r:id="rId12"/>
    <p:sldId id="987" r:id="rId13"/>
    <p:sldId id="1070" r:id="rId14"/>
    <p:sldId id="1101" r:id="rId15"/>
    <p:sldId id="1103" r:id="rId16"/>
    <p:sldId id="1104" r:id="rId17"/>
    <p:sldId id="1102" r:id="rId18"/>
    <p:sldId id="1100" r:id="rId19"/>
    <p:sldId id="1038" r:id="rId20"/>
    <p:sldId id="1071" r:id="rId21"/>
    <p:sldId id="1072" r:id="rId22"/>
    <p:sldId id="1073" r:id="rId23"/>
    <p:sldId id="1098" r:id="rId24"/>
    <p:sldId id="1075" r:id="rId25"/>
    <p:sldId id="1076" r:id="rId26"/>
    <p:sldId id="1077" r:id="rId27"/>
    <p:sldId id="1058" r:id="rId28"/>
    <p:sldId id="969" r:id="rId29"/>
    <p:sldId id="817" r:id="rId30"/>
    <p:sldId id="1042" r:id="rId31"/>
    <p:sldId id="1043" r:id="rId32"/>
    <p:sldId id="970" r:id="rId33"/>
    <p:sldId id="945" r:id="rId34"/>
    <p:sldId id="1078" r:id="rId35"/>
    <p:sldId id="1079" r:id="rId36"/>
    <p:sldId id="1080" r:id="rId37"/>
    <p:sldId id="1081" r:id="rId38"/>
    <p:sldId id="1028" r:id="rId39"/>
    <p:sldId id="1029" r:id="rId40"/>
    <p:sldId id="1030" r:id="rId41"/>
    <p:sldId id="1032" r:id="rId42"/>
    <p:sldId id="956" r:id="rId43"/>
    <p:sldId id="913" r:id="rId44"/>
    <p:sldId id="1082" r:id="rId45"/>
    <p:sldId id="1022" r:id="rId46"/>
    <p:sldId id="1023" r:id="rId47"/>
    <p:sldId id="1024" r:id="rId48"/>
    <p:sldId id="1025" r:id="rId49"/>
    <p:sldId id="1026" r:id="rId50"/>
    <p:sldId id="845" r:id="rId51"/>
    <p:sldId id="909" r:id="rId52"/>
    <p:sldId id="999" r:id="rId53"/>
    <p:sldId id="1000" r:id="rId54"/>
    <p:sldId id="1001" r:id="rId55"/>
    <p:sldId id="958" r:id="rId56"/>
    <p:sldId id="960" r:id="rId57"/>
    <p:sldId id="961" r:id="rId58"/>
    <p:sldId id="1091" r:id="rId59"/>
    <p:sldId id="1095" r:id="rId60"/>
    <p:sldId id="1092" r:id="rId61"/>
    <p:sldId id="1093" r:id="rId62"/>
    <p:sldId id="1094" r:id="rId63"/>
    <p:sldId id="1088" r:id="rId64"/>
    <p:sldId id="1089" r:id="rId65"/>
    <p:sldId id="1090" r:id="rId66"/>
    <p:sldId id="1086" r:id="rId67"/>
    <p:sldId id="1084" r:id="rId68"/>
    <p:sldId id="1087" r:id="rId69"/>
    <p:sldId id="1109" r:id="rId70"/>
    <p:sldId id="1105" r:id="rId71"/>
    <p:sldId id="1106" r:id="rId72"/>
    <p:sldId id="1107" r:id="rId73"/>
    <p:sldId id="1108"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80" autoAdjust="0"/>
    <p:restoredTop sz="81180" autoAdjust="0"/>
  </p:normalViewPr>
  <p:slideViewPr>
    <p:cSldViewPr snapToGrid="0">
      <p:cViewPr varScale="1">
        <p:scale>
          <a:sx n="50" d="100"/>
          <a:sy n="50" d="100"/>
        </p:scale>
        <p:origin x="944" y="40"/>
      </p:cViewPr>
      <p:guideLst/>
    </p:cSldViewPr>
  </p:slideViewPr>
  <p:outlineViewPr>
    <p:cViewPr>
      <p:scale>
        <a:sx n="33" d="100"/>
        <a:sy n="33" d="100"/>
      </p:scale>
      <p:origin x="0" y="-20604"/>
    </p:cViewPr>
  </p:outlineViewPr>
  <p:notesTextViewPr>
    <p:cViewPr>
      <p:scale>
        <a:sx n="1" d="1"/>
        <a:sy n="1" d="1"/>
      </p:scale>
      <p:origin x="0" y="0"/>
    </p:cViewPr>
  </p:notesTextViewPr>
  <p:sorterViewPr>
    <p:cViewPr>
      <p:scale>
        <a:sx n="70" d="100"/>
        <a:sy n="70" d="100"/>
      </p:scale>
      <p:origin x="0" y="-208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2021-01-19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5</a:t>
            </a:fld>
            <a:endParaRPr lang="en-US"/>
          </a:p>
        </p:txBody>
      </p:sp>
    </p:spTree>
    <p:extLst>
      <p:ext uri="{BB962C8B-B14F-4D97-AF65-F5344CB8AC3E}">
        <p14:creationId xmlns:p14="http://schemas.microsoft.com/office/powerpoint/2010/main" val="4098758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19</a:t>
            </a:fld>
            <a:endParaRPr lang="en-US"/>
          </a:p>
        </p:txBody>
      </p:sp>
    </p:spTree>
    <p:extLst>
      <p:ext uri="{BB962C8B-B14F-4D97-AF65-F5344CB8AC3E}">
        <p14:creationId xmlns:p14="http://schemas.microsoft.com/office/powerpoint/2010/main" val="1891734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2021-01-19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2021-01-19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2021-01-19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2021-01-19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2021-01-19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2021-01-19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2021-01-19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hyperlink" Target="https://github.com/AEADataEditor/replication-template/blob/master/REPLICATION.md"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slide" Target="slide6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 Target="slide27.xml"/><Relationship Id="rId7" Type="http://schemas.openxmlformats.org/officeDocument/2006/relationships/image" Target="../media/image12.png"/><Relationship Id="rId2" Type="http://schemas.openxmlformats.org/officeDocument/2006/relationships/slide" Target="slide3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 Target="slide5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i.org/10.1093/restud/rdw057" TargetMode="External"/><Relationship Id="rId1" Type="http://schemas.openxmlformats.org/officeDocument/2006/relationships/slideLayout" Target="../slideLayouts/slideLayout6.xml"/><Relationship Id="rId4" Type="http://schemas.openxmlformats.org/officeDocument/2006/relationships/hyperlink" Target="https://social-science-data-editors.github.io/guidance/DCAS_Restricted_data.html#us-census-bureau-and-fsrdc"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hyperlink" Target="https://social-science-data-editors.github.io/guidance/Requested_information_dcas.html#example-for-government-registers" TargetMode="External"/><Relationship Id="rId4" Type="http://schemas.openxmlformats.org/officeDocument/2006/relationships/hyperlink" Target="https://www.aeaweb.org/articles?id=10.1257/app.20170604"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s://www.aeaweb.org/journals/data/data-code-policy"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hyperlink" Target="https://aeadataeditor.github.io/aea-de-guidance/step-by-step.html" TargetMode="External"/><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www.aeaweb.org/journals/data/policy-third-party" TargetMode="External"/><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s://aeadataeditor.github.io/aea-de-guidance/data-deposit-aea.html" TargetMode="External"/><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8.jpg"/><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aeadataeditor.github.io/aea-de-guidance/" TargetMode="External"/><Relationship Id="rId7" Type="http://schemas.openxmlformats.org/officeDocument/2006/relationships/image" Target="../media/image37.png"/><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aea-de-guidance/addtl-data-citation-guidance.html" TargetMode="External"/><Relationship Id="rId5" Type="http://schemas.openxmlformats.org/officeDocument/2006/relationships/hyperlink" Target="https://social-science-data-editors.github.io/guidance/Licensing_guidance.html" TargetMode="External"/><Relationship Id="rId4" Type="http://schemas.openxmlformats.org/officeDocument/2006/relationships/hyperlink" Target="https://aeadataeditor.github.io/aea-de-guidance/template-README.html"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73.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Fireside Chat with</a:t>
            </a:r>
            <a:br>
              <a:rPr lang="en-US" dirty="0"/>
            </a:br>
            <a:r>
              <a:rPr lang="en-US" dirty="0"/>
              <a:t>AEA Data Editor</a:t>
            </a:r>
            <a:br>
              <a:rPr lang="en-US" dirty="0"/>
            </a:br>
            <a:r>
              <a:rPr lang="en-US" sz="2700" dirty="0"/>
              <a:t>Demystifying Reproducibility</a:t>
            </a:r>
            <a:endParaRPr lang="en-US" dirty="0"/>
          </a:p>
        </p:txBody>
      </p:sp>
      <p:sp>
        <p:nvSpPr>
          <p:cNvPr id="3" name="Subtitle 2"/>
          <p:cNvSpPr>
            <a:spLocks noGrp="1"/>
          </p:cNvSpPr>
          <p:nvPr>
            <p:ph type="subTitle" idx="1"/>
          </p:nvPr>
        </p:nvSpPr>
        <p:spPr>
          <a:xfrm>
            <a:off x="1524000" y="4531658"/>
            <a:ext cx="9144000" cy="2141857"/>
          </a:xfrm>
        </p:spPr>
        <p:txBody>
          <a:bodyPr>
            <a:normAutofit fontScale="92500" lnSpcReduction="20000"/>
          </a:bodyPr>
          <a:lstStyle/>
          <a:p>
            <a:r>
              <a:rPr lang="en-US" dirty="0"/>
              <a:t>Lars Vilhuber</a:t>
            </a:r>
          </a:p>
          <a:p>
            <a:r>
              <a:rPr lang="en-US" dirty="0"/>
              <a:t>Cornell University</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300" dirty="0"/>
              <a:t>You may, however, find these opinions quite useful.</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9221"/>
            <a:ext cx="4039164" cy="1209844"/>
          </a:xfrm>
          <a:prstGeom prst="rect">
            <a:avLst/>
          </a:prstGeom>
        </p:spPr>
      </p:pic>
    </p:spTree>
    <p:extLst>
      <p:ext uri="{BB962C8B-B14F-4D97-AF65-F5344CB8AC3E}">
        <p14:creationId xmlns:p14="http://schemas.microsoft.com/office/powerpoint/2010/main" val="140271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lowchart: Document 31"/>
          <p:cNvSpPr/>
          <p:nvPr/>
        </p:nvSpPr>
        <p:spPr>
          <a:xfrm>
            <a:off x="9143997" y="4341348"/>
            <a:ext cx="1966451" cy="1552125"/>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Summary indicator of reproducibility</a:t>
            </a:r>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for evaluation</a:t>
            </a:r>
          </a:p>
        </p:txBody>
      </p:sp>
      <p:sp>
        <p:nvSpPr>
          <p:cNvPr id="36" name="Flowchart: Document 35"/>
          <p:cNvSpPr/>
          <p:nvPr/>
        </p:nvSpPr>
        <p:spPr>
          <a:xfrm>
            <a:off x="9144000" y="3116184"/>
            <a:ext cx="1966451" cy="1547576"/>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Report on</a:t>
            </a:r>
          </a:p>
          <a:p>
            <a:pPr algn="ctr"/>
            <a:r>
              <a:rPr lang="en-US" dirty="0"/>
              <a:t>potential reproducibility</a:t>
            </a:r>
          </a:p>
        </p:txBody>
      </p:sp>
      <p:cxnSp>
        <p:nvCxnSpPr>
          <p:cNvPr id="39" name="Straight Arrow Connector 38"/>
          <p:cNvCxnSpPr>
            <a:stCxn id="24" idx="3"/>
          </p:cNvCxnSpPr>
          <p:nvPr/>
        </p:nvCxnSpPr>
        <p:spPr>
          <a:xfrm flipV="1">
            <a:off x="2428567" y="1209040"/>
            <a:ext cx="793486" cy="101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Process 1"/>
          <p:cNvSpPr/>
          <p:nvPr/>
        </p:nvSpPr>
        <p:spPr>
          <a:xfrm>
            <a:off x="3222053" y="571028"/>
            <a:ext cx="5130800" cy="3799840"/>
          </a:xfrm>
          <a:prstGeom prst="flowChartProcess">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840480" y="856460"/>
            <a:ext cx="3893946" cy="3223098"/>
          </a:xfrm>
          <a:prstGeom prst="rect">
            <a:avLst/>
          </a:prstGeom>
        </p:spPr>
      </p:pic>
      <p:cxnSp>
        <p:nvCxnSpPr>
          <p:cNvPr id="59" name="Straight Arrow Connector 58"/>
          <p:cNvCxnSpPr/>
          <p:nvPr/>
        </p:nvCxnSpPr>
        <p:spPr>
          <a:xfrm>
            <a:off x="8432800" y="1209040"/>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432800" y="2668299"/>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432800" y="3715588"/>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Flowchart: Document 34"/>
          <p:cNvSpPr/>
          <p:nvPr/>
        </p:nvSpPr>
        <p:spPr>
          <a:xfrm>
            <a:off x="9143998" y="2256329"/>
            <a:ext cx="1966451" cy="1309832"/>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Report on</a:t>
            </a:r>
          </a:p>
          <a:p>
            <a:pPr algn="ctr"/>
            <a:r>
              <a:rPr lang="en-US" dirty="0"/>
              <a:t>computational reproducibility</a:t>
            </a:r>
          </a:p>
        </p:txBody>
      </p:sp>
      <p:sp>
        <p:nvSpPr>
          <p:cNvPr id="25" name="Flowchart: Document 24"/>
          <p:cNvSpPr/>
          <p:nvPr/>
        </p:nvSpPr>
        <p:spPr>
          <a:xfrm>
            <a:off x="9143998" y="1297238"/>
            <a:ext cx="1966451" cy="122163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on</a:t>
            </a:r>
          </a:p>
          <a:p>
            <a:pPr algn="ctr"/>
            <a:r>
              <a:rPr lang="en-US" dirty="0"/>
              <a:t>provenance and data citations</a:t>
            </a:r>
          </a:p>
        </p:txBody>
      </p:sp>
    </p:spTree>
    <p:extLst>
      <p:ext uri="{BB962C8B-B14F-4D97-AF65-F5344CB8AC3E}">
        <p14:creationId xmlns:p14="http://schemas.microsoft.com/office/powerpoint/2010/main" val="132259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reproducibility check?</a:t>
            </a:r>
          </a:p>
        </p:txBody>
      </p:sp>
      <p:pic>
        <p:nvPicPr>
          <p:cNvPr id="7" name="Content Placeholder 6"/>
          <p:cNvPicPr>
            <a:picLocks noGrp="1" noChangeAspect="1"/>
          </p:cNvPicPr>
          <p:nvPr>
            <p:ph sz="half" idx="1"/>
          </p:nvPr>
        </p:nvPicPr>
        <p:blipFill>
          <a:blip r:embed="rId2"/>
          <a:stretch>
            <a:fillRect/>
          </a:stretch>
        </p:blipFill>
        <p:spPr>
          <a:xfrm>
            <a:off x="838200" y="3230668"/>
            <a:ext cx="5181600" cy="1541252"/>
          </a:xfrm>
          <a:prstGeom prst="rect">
            <a:avLst/>
          </a:prstGeom>
        </p:spPr>
      </p:pic>
      <p:pic>
        <p:nvPicPr>
          <p:cNvPr id="8" name="Content Placeholder 7"/>
          <p:cNvPicPr>
            <a:picLocks noGrp="1" noChangeAspect="1"/>
          </p:cNvPicPr>
          <p:nvPr>
            <p:ph sz="half" idx="2"/>
          </p:nvPr>
        </p:nvPicPr>
        <p:blipFill>
          <a:blip r:embed="rId3"/>
          <a:stretch>
            <a:fillRect/>
          </a:stretch>
        </p:blipFill>
        <p:spPr>
          <a:xfrm>
            <a:off x="6172200" y="2731093"/>
            <a:ext cx="5181600" cy="2500646"/>
          </a:xfrm>
          <a:prstGeom prst="rect">
            <a:avLst/>
          </a:prstGeom>
        </p:spPr>
      </p:pic>
      <p:sp>
        <p:nvSpPr>
          <p:cNvPr id="2" name="TextBox 1"/>
          <p:cNvSpPr txBox="1"/>
          <p:nvPr/>
        </p:nvSpPr>
        <p:spPr>
          <a:xfrm>
            <a:off x="2392095" y="5749097"/>
            <a:ext cx="8121315" cy="369332"/>
          </a:xfrm>
          <a:prstGeom prst="rect">
            <a:avLst/>
          </a:prstGeom>
          <a:noFill/>
        </p:spPr>
        <p:txBody>
          <a:bodyPr wrap="square" rtlCol="0">
            <a:spAutoFit/>
          </a:bodyPr>
          <a:lstStyle/>
          <a:p>
            <a:r>
              <a:rPr lang="en-US" dirty="0"/>
              <a:t>Template report available at </a:t>
            </a:r>
            <a:r>
              <a:rPr lang="en-US" dirty="0">
                <a:hlinkClick r:id="rId4"/>
              </a:rPr>
              <a:t>github.com/</a:t>
            </a:r>
            <a:r>
              <a:rPr lang="en-US" dirty="0" err="1">
                <a:hlinkClick r:id="rId4"/>
              </a:rPr>
              <a:t>AEADataEditor</a:t>
            </a:r>
            <a:r>
              <a:rPr lang="en-US" dirty="0">
                <a:hlinkClick r:id="rId4"/>
              </a:rPr>
              <a:t>/replication-template/</a:t>
            </a:r>
            <a:endParaRPr lang="en-US" dirty="0"/>
          </a:p>
        </p:txBody>
      </p:sp>
    </p:spTree>
    <p:extLst>
      <p:ext uri="{BB962C8B-B14F-4D97-AF65-F5344CB8AC3E}">
        <p14:creationId xmlns:p14="http://schemas.microsoft.com/office/powerpoint/2010/main" val="189112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reproducibility check?</a:t>
            </a:r>
          </a:p>
        </p:txBody>
      </p:sp>
      <p:pic>
        <p:nvPicPr>
          <p:cNvPr id="7" name="Content Placeholder 6"/>
          <p:cNvPicPr>
            <a:picLocks noGrp="1" noChangeAspect="1"/>
          </p:cNvPicPr>
          <p:nvPr>
            <p:ph sz="half" idx="1"/>
          </p:nvPr>
        </p:nvPicPr>
        <p:blipFill>
          <a:blip r:embed="rId2"/>
          <a:stretch>
            <a:fillRect/>
          </a:stretch>
        </p:blipFill>
        <p:spPr>
          <a:xfrm>
            <a:off x="838200" y="3230668"/>
            <a:ext cx="5181600" cy="1541252"/>
          </a:xfrm>
          <a:prstGeom prst="rect">
            <a:avLst/>
          </a:prstGeom>
        </p:spPr>
      </p:pic>
      <p:sp>
        <p:nvSpPr>
          <p:cNvPr id="2" name="Content Placeholder 1"/>
          <p:cNvSpPr>
            <a:spLocks noGrp="1"/>
          </p:cNvSpPr>
          <p:nvPr>
            <p:ph sz="half" idx="2"/>
          </p:nvPr>
        </p:nvSpPr>
        <p:spPr/>
        <p:txBody>
          <a:bodyPr>
            <a:normAutofit fontScale="92500" lnSpcReduction="1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p:txBody>
      </p:sp>
    </p:spTree>
    <p:extLst>
      <p:ext uri="{BB962C8B-B14F-4D97-AF65-F5344CB8AC3E}">
        <p14:creationId xmlns:p14="http://schemas.microsoft.com/office/powerpoint/2010/main" val="3730787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a:solidFill>
                  <a:schemeClr val="bg1"/>
                </a:solidFill>
              </a:rPr>
              <a:t>Where/how to start</a:t>
            </a:r>
            <a:endParaRPr lang="en-US" dirty="0">
              <a:solidFill>
                <a:schemeClr val="bg1"/>
              </a:solidFill>
            </a:endParaRPr>
          </a:p>
        </p:txBody>
      </p:sp>
    </p:spTree>
    <p:extLst>
      <p:ext uri="{BB962C8B-B14F-4D97-AF65-F5344CB8AC3E}">
        <p14:creationId xmlns:p14="http://schemas.microsoft.com/office/powerpoint/2010/main" val="841334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 project setup</a:t>
            </a:r>
          </a:p>
        </p:txBody>
      </p:sp>
      <p:sp>
        <p:nvSpPr>
          <p:cNvPr id="5" name="Content Placeholder 4"/>
          <p:cNvSpPr>
            <a:spLocks noGrp="1"/>
          </p:cNvSpPr>
          <p:nvPr>
            <p:ph sz="half" idx="1"/>
          </p:nvPr>
        </p:nvSpPr>
        <p:spPr/>
        <p:txBody>
          <a:bodyPr/>
          <a:lstStyle/>
          <a:p>
            <a:r>
              <a:rPr lang="en-US" dirty="0"/>
              <a:t>Structure your project</a:t>
            </a:r>
          </a:p>
          <a:p>
            <a:pPr lvl="1"/>
            <a:r>
              <a:rPr lang="en-US" dirty="0"/>
              <a:t>Data inputs</a:t>
            </a:r>
          </a:p>
          <a:p>
            <a:pPr lvl="1"/>
            <a:r>
              <a:rPr lang="en-US" dirty="0"/>
              <a:t>Data outputs</a:t>
            </a:r>
          </a:p>
          <a:p>
            <a:pPr lvl="1"/>
            <a:r>
              <a:rPr lang="en-US" dirty="0"/>
              <a:t>Code</a:t>
            </a:r>
          </a:p>
          <a:p>
            <a:pPr lvl="1"/>
            <a:r>
              <a:rPr lang="en-US" dirty="0"/>
              <a:t>Paper/text/etc.</a:t>
            </a:r>
          </a:p>
          <a:p>
            <a:r>
              <a:rPr lang="en-US" dirty="0"/>
              <a:t>Version your project (</a:t>
            </a:r>
            <a:r>
              <a:rPr lang="en-US" dirty="0" err="1"/>
              <a:t>git</a:t>
            </a:r>
            <a:r>
              <a:rPr lang="en-US" dirty="0"/>
              <a:t>)</a:t>
            </a:r>
          </a:p>
          <a:p>
            <a:r>
              <a:rPr lang="en-US" dirty="0"/>
              <a:t>Track metadata</a:t>
            </a:r>
          </a:p>
          <a:p>
            <a:pPr lvl="1"/>
            <a:r>
              <a:rPr lang="en-US" dirty="0"/>
              <a:t>Cite articles you reference</a:t>
            </a:r>
          </a:p>
          <a:p>
            <a:pPr lvl="1"/>
            <a:r>
              <a:rPr lang="en-US" dirty="0"/>
              <a:t>Cite data sources you use</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99901"/>
            <a:ext cx="5181600" cy="4002786"/>
          </a:xfrm>
        </p:spPr>
      </p:pic>
      <p:sp>
        <p:nvSpPr>
          <p:cNvPr id="8" name="TextBox 7"/>
          <p:cNvSpPr txBox="1"/>
          <p:nvPr/>
        </p:nvSpPr>
        <p:spPr>
          <a:xfrm>
            <a:off x="6019801" y="5777948"/>
            <a:ext cx="5986670" cy="369332"/>
          </a:xfrm>
          <a:prstGeom prst="rect">
            <a:avLst/>
          </a:prstGeom>
          <a:noFill/>
        </p:spPr>
        <p:txBody>
          <a:bodyPr wrap="square" rtlCol="0">
            <a:spAutoFit/>
          </a:bodyPr>
          <a:lstStyle/>
          <a:p>
            <a:r>
              <a:rPr lang="en-US" dirty="0"/>
              <a:t>https://www.projecttier.org/tier-protocol/specifications-3-0/</a:t>
            </a:r>
          </a:p>
        </p:txBody>
      </p:sp>
    </p:spTree>
    <p:extLst>
      <p:ext uri="{BB962C8B-B14F-4D97-AF65-F5344CB8AC3E}">
        <p14:creationId xmlns:p14="http://schemas.microsoft.com/office/powerpoint/2010/main" val="2789984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Computational empathy</a:t>
            </a:r>
          </a:p>
        </p:txBody>
      </p:sp>
    </p:spTree>
    <p:extLst>
      <p:ext uri="{BB962C8B-B14F-4D97-AF65-F5344CB8AC3E}">
        <p14:creationId xmlns:p14="http://schemas.microsoft.com/office/powerpoint/2010/main" val="1191757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Computational empathy</a:t>
            </a:r>
          </a:p>
        </p:txBody>
      </p:sp>
      <p:sp>
        <p:nvSpPr>
          <p:cNvPr id="4" name="Content Placeholder 3"/>
          <p:cNvSpPr>
            <a:spLocks noGrp="1"/>
          </p:cNvSpPr>
          <p:nvPr>
            <p:ph idx="1"/>
          </p:nvPr>
        </p:nvSpPr>
        <p:spPr/>
        <p:txBody>
          <a:bodyPr>
            <a:normAutofit lnSpcReduction="10000"/>
          </a:bodyPr>
          <a:lstStyle/>
          <a:p>
            <a:r>
              <a:rPr lang="en-US" dirty="0"/>
              <a:t>Consider how the next person will (be able) to compute</a:t>
            </a:r>
          </a:p>
          <a:p>
            <a:pPr lvl="1"/>
            <a:r>
              <a:rPr lang="en-US" dirty="0"/>
              <a:t>You don’t know what they don’t know</a:t>
            </a:r>
          </a:p>
          <a:p>
            <a:pPr lvl="1"/>
            <a:r>
              <a:rPr lang="en-US" dirty="0"/>
              <a:t>Assume some frequent characteristics</a:t>
            </a:r>
          </a:p>
          <a:p>
            <a:pPr lvl="2"/>
            <a:r>
              <a:rPr lang="en-US" dirty="0"/>
              <a:t>Empirical background (2-3 </a:t>
            </a:r>
            <a:r>
              <a:rPr lang="en-US" dirty="0" err="1"/>
              <a:t>yrs</a:t>
            </a:r>
            <a:r>
              <a:rPr lang="en-US" dirty="0"/>
              <a:t> undergrad?)</a:t>
            </a:r>
          </a:p>
          <a:p>
            <a:pPr lvl="2"/>
            <a:r>
              <a:rPr lang="en-US" dirty="0"/>
              <a:t>Likely to know about frequently used software, but not very specific software</a:t>
            </a:r>
          </a:p>
          <a:p>
            <a:pPr lvl="2"/>
            <a:r>
              <a:rPr lang="en-US" dirty="0"/>
              <a:t>Have </a:t>
            </a:r>
            <a:r>
              <a:rPr lang="en-US" b="1" u="sng" dirty="0">
                <a:solidFill>
                  <a:srgbClr val="FF0000"/>
                </a:solidFill>
              </a:rPr>
              <a:t>none</a:t>
            </a:r>
            <a:r>
              <a:rPr lang="en-US" dirty="0"/>
              <a:t> of your add-on packages/ libraries/ etc. pre-installed</a:t>
            </a:r>
          </a:p>
          <a:p>
            <a:r>
              <a:rPr lang="en-US" dirty="0"/>
              <a:t>Don’t force them to do </a:t>
            </a:r>
            <a:r>
              <a:rPr lang="en-US"/>
              <a:t>tedious things</a:t>
            </a:r>
            <a:endParaRPr lang="en-US" dirty="0"/>
          </a:p>
        </p:txBody>
      </p:sp>
      <p:sp>
        <p:nvSpPr>
          <p:cNvPr id="2" name="TextBox 1">
            <a:extLst>
              <a:ext uri="{FF2B5EF4-FFF2-40B4-BE49-F238E27FC236}">
                <a16:creationId xmlns:a16="http://schemas.microsoft.com/office/drawing/2014/main" id="{D99C1F26-F6D5-0D49-9FDE-C4AC05B26ED3}"/>
              </a:ext>
            </a:extLst>
          </p:cNvPr>
          <p:cNvSpPr txBox="1"/>
          <p:nvPr/>
        </p:nvSpPr>
        <p:spPr>
          <a:xfrm>
            <a:off x="10319657" y="6025243"/>
            <a:ext cx="751114" cy="375557"/>
          </a:xfrm>
          <a:prstGeom prst="rect">
            <a:avLst/>
          </a:prstGeom>
          <a:noFill/>
        </p:spPr>
        <p:txBody>
          <a:bodyPr wrap="square" rtlCol="0">
            <a:spAutoFit/>
          </a:bodyPr>
          <a:lstStyle/>
          <a:p>
            <a:r>
              <a:rPr lang="en-US" dirty="0">
                <a:solidFill>
                  <a:schemeClr val="bg2">
                    <a:lumMod val="75000"/>
                  </a:schemeClr>
                </a:solidFill>
                <a:hlinkClick r:id="rId2" action="ppaction://hlinksldjump"/>
              </a:rPr>
              <a:t>More</a:t>
            </a:r>
            <a:endParaRPr lang="en-US" dirty="0">
              <a:solidFill>
                <a:schemeClr val="bg2">
                  <a:lumMod val="75000"/>
                </a:schemeClr>
              </a:solidFill>
            </a:endParaRPr>
          </a:p>
        </p:txBody>
      </p:sp>
    </p:spTree>
    <p:extLst>
      <p:ext uri="{BB962C8B-B14F-4D97-AF65-F5344CB8AC3E}">
        <p14:creationId xmlns:p14="http://schemas.microsoft.com/office/powerpoint/2010/main" val="286919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Details</a:t>
            </a:r>
          </a:p>
        </p:txBody>
      </p:sp>
      <p:sp>
        <p:nvSpPr>
          <p:cNvPr id="3" name="Content Placeholder 2"/>
          <p:cNvSpPr>
            <a:spLocks noGrp="1"/>
          </p:cNvSpPr>
          <p:nvPr>
            <p:ph sz="half" idx="1"/>
          </p:nvPr>
        </p:nvSpPr>
        <p:spPr/>
        <p:txBody>
          <a:bodyPr/>
          <a:lstStyle/>
          <a:p>
            <a:r>
              <a:rPr lang="en-US" dirty="0">
                <a:hlinkClick r:id="rId2" action="ppaction://hlinksldjump"/>
              </a:rPr>
              <a:t>Data provenance</a:t>
            </a:r>
            <a:endParaRPr lang="en-US" dirty="0"/>
          </a:p>
          <a:p>
            <a:r>
              <a:rPr lang="en-US" dirty="0">
                <a:hlinkClick r:id="rId3" action="ppaction://hlinksldjump"/>
              </a:rPr>
              <a:t>Data citations</a:t>
            </a:r>
            <a:endParaRPr lang="en-US" dirty="0"/>
          </a:p>
          <a:p>
            <a:r>
              <a:rPr lang="en-US" dirty="0">
                <a:hlinkClick r:id="rId4" action="ppaction://hlinksldjump"/>
              </a:rPr>
              <a:t>Good coding practices</a:t>
            </a:r>
            <a:endParaRPr lang="en-US" dirty="0"/>
          </a:p>
          <a:p>
            <a:endParaRPr lang="en-US" dirty="0"/>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5"/>
          <a:stretch>
            <a:fillRect/>
          </a:stretch>
        </p:blipFill>
        <p:spPr>
          <a:xfrm>
            <a:off x="5256948" y="1027906"/>
            <a:ext cx="4138843" cy="2328099"/>
          </a:xfrm>
          <a:prstGeom prst="rect">
            <a:avLst/>
          </a:prstGeom>
          <a:ln w="15875">
            <a:solidFill>
              <a:schemeClr val="tx1"/>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6"/>
          <a:stretch>
            <a:fillRect/>
          </a:stretch>
        </p:blipFill>
        <p:spPr>
          <a:xfrm>
            <a:off x="5942590" y="2167950"/>
            <a:ext cx="5338201" cy="2298034"/>
          </a:xfrm>
          <a:prstGeom prst="rect">
            <a:avLst/>
          </a:prstGeom>
          <a:ln w="190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7"/>
          <a:stretch>
            <a:fillRect/>
          </a:stretch>
        </p:blipFill>
        <p:spPr>
          <a:xfrm>
            <a:off x="6598862" y="3549156"/>
            <a:ext cx="5089555" cy="2862875"/>
          </a:xfrm>
          <a:prstGeom prst="rect">
            <a:avLst/>
          </a:prstGeom>
          <a:ln w="19050">
            <a:solidFill>
              <a:schemeClr val="tx1"/>
            </a:solidFill>
          </a:ln>
          <a:effectLst>
            <a:outerShdw blurRad="50800" dist="190500" dir="2700000" algn="tl" rotWithShape="0">
              <a:prstClr val="black">
                <a:alpha val="40000"/>
              </a:prstClr>
            </a:outerShdw>
          </a:effectLst>
        </p:spPr>
      </p:pic>
    </p:spTree>
    <p:extLst>
      <p:ext uri="{BB962C8B-B14F-4D97-AF65-F5344CB8AC3E}">
        <p14:creationId xmlns:p14="http://schemas.microsoft.com/office/powerpoint/2010/main" val="382951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a:solidFill>
                  <a:schemeClr val="bg1"/>
                </a:solidFill>
              </a:rPr>
              <a:t>Restricted-access data</a:t>
            </a:r>
            <a:endParaRPr lang="en-US" dirty="0">
              <a:solidFill>
                <a:schemeClr val="bg1"/>
              </a:solidFill>
            </a:endParaRPr>
          </a:p>
        </p:txBody>
      </p:sp>
    </p:spTree>
    <p:extLst>
      <p:ext uri="{BB962C8B-B14F-4D97-AF65-F5344CB8AC3E}">
        <p14:creationId xmlns:p14="http://schemas.microsoft.com/office/powerpoint/2010/main" val="1768241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a:t>Restricted-access data </a:t>
            </a:r>
            <a:br>
              <a:rPr lang="en-US" sz="4000" b="1" dirty="0"/>
            </a:br>
            <a:r>
              <a:rPr lang="en-US" sz="4000" b="1" dirty="0"/>
              <a:t>pose a challenge</a:t>
            </a:r>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a:solidFill>
                  <a:srgbClr val="C00000"/>
                </a:solidFill>
              </a:rPr>
              <a:t>How do you check code when the data access is complex?</a:t>
            </a:r>
          </a:p>
        </p:txBody>
      </p:sp>
      <p:sp>
        <p:nvSpPr>
          <p:cNvPr id="6" name="TextBox 5"/>
          <p:cNvSpPr txBox="1"/>
          <p:nvPr/>
        </p:nvSpPr>
        <p:spPr>
          <a:xfrm>
            <a:off x="6560456" y="3647351"/>
            <a:ext cx="4793343" cy="707886"/>
          </a:xfrm>
          <a:prstGeom prst="rect">
            <a:avLst/>
          </a:prstGeom>
          <a:noFill/>
        </p:spPr>
        <p:txBody>
          <a:bodyPr wrap="square" rtlCol="0">
            <a:spAutoFit/>
          </a:bodyPr>
          <a:lstStyle/>
          <a:p>
            <a:pPr algn="ctr"/>
            <a:r>
              <a:rPr lang="en-US" sz="2000" b="1" dirty="0">
                <a:solidFill>
                  <a:schemeClr val="accent1">
                    <a:lumMod val="75000"/>
                  </a:schemeClr>
                </a:solidFill>
              </a:rPr>
              <a:t>How do you improve archives when you do not control data management?</a:t>
            </a: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a:solidFill>
                  <a:schemeClr val="accent6">
                    <a:lumMod val="75000"/>
                  </a:schemeClr>
                </a:solidFill>
              </a:rPr>
              <a:t>How do you document data provenance when you cannot provide the data?</a:t>
            </a:r>
          </a:p>
        </p:txBody>
      </p:sp>
      <p:sp>
        <p:nvSpPr>
          <p:cNvPr id="8" name="Rectangle 7"/>
          <p:cNvSpPr/>
          <p:nvPr/>
        </p:nvSpPr>
        <p:spPr>
          <a:xfrm>
            <a:off x="764309" y="1675067"/>
            <a:ext cx="5255491" cy="197228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5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a:solidFill>
                  <a:schemeClr val="bg1"/>
                </a:solidFill>
              </a:rPr>
              <a:t>Data and Code Availability Policy</a:t>
            </a:r>
            <a:endParaRPr lang="en-US" dirty="0">
              <a:solidFill>
                <a:schemeClr val="bg1"/>
              </a:solidFill>
            </a:endParaRPr>
          </a:p>
        </p:txBody>
      </p:sp>
    </p:spTree>
    <p:extLst>
      <p:ext uri="{BB962C8B-B14F-4D97-AF65-F5344CB8AC3E}">
        <p14:creationId xmlns:p14="http://schemas.microsoft.com/office/powerpoint/2010/main" val="3663536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
        <p:nvSpPr>
          <p:cNvPr id="8" name="Rectangle 7"/>
          <p:cNvSpPr/>
          <p:nvPr/>
        </p:nvSpPr>
        <p:spPr>
          <a:xfrm>
            <a:off x="838200" y="2550695"/>
            <a:ext cx="10700084" cy="962526"/>
          </a:xfrm>
          <a:prstGeom prst="rect">
            <a:avLst/>
          </a:prstGeom>
          <a:noFill/>
          <a:ln w="825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2611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FSRDC</a:t>
            </a:r>
          </a:p>
        </p:txBody>
      </p:sp>
      <p:sp>
        <p:nvSpPr>
          <p:cNvPr id="5" name="Content Placeholder 4"/>
          <p:cNvSpPr>
            <a:spLocks noGrp="1"/>
          </p:cNvSpPr>
          <p:nvPr>
            <p:ph sz="half" idx="1"/>
          </p:nvPr>
        </p:nvSpPr>
        <p:spPr/>
        <p:txBody>
          <a:bodyPr>
            <a:normAutofit/>
          </a:bodyPr>
          <a:lstStyle/>
          <a:p>
            <a:r>
              <a:rPr lang="en-US" dirty="0"/>
              <a:t>Access can be </a:t>
            </a:r>
            <a:r>
              <a:rPr lang="en-US" b="1" dirty="0">
                <a:solidFill>
                  <a:schemeClr val="accent5"/>
                </a:solidFill>
              </a:rPr>
              <a:t>clearly and precisely documented </a:t>
            </a:r>
          </a:p>
          <a:p>
            <a:r>
              <a:rPr lang="en-US" dirty="0"/>
              <a:t>Is </a:t>
            </a:r>
            <a:r>
              <a:rPr lang="en-US" b="1" dirty="0">
                <a:solidFill>
                  <a:schemeClr val="accent6"/>
                </a:solidFill>
              </a:rPr>
              <a:t>non-exclusive to the authors</a:t>
            </a:r>
          </a:p>
          <a:p>
            <a:r>
              <a:rPr lang="en-US" dirty="0">
                <a:solidFill>
                  <a:srgbClr val="FF0000"/>
                </a:solidFill>
              </a:rPr>
              <a:t>Intermediate files preserved</a:t>
            </a:r>
          </a:p>
          <a:p>
            <a:pPr marL="0" indent="0">
              <a:buNone/>
            </a:pPr>
            <a:r>
              <a:rPr lang="en-US" dirty="0"/>
              <a:t>(example taken from </a:t>
            </a:r>
            <a:r>
              <a:rPr lang="en-US" dirty="0">
                <a:hlinkClick r:id="rId2"/>
              </a:rPr>
              <a:t>Fort, </a:t>
            </a:r>
            <a:r>
              <a:rPr lang="en-US" dirty="0" err="1">
                <a:hlinkClick r:id="rId2"/>
              </a:rPr>
              <a:t>Restud</a:t>
            </a:r>
            <a:r>
              <a:rPr lang="en-US" dirty="0">
                <a:hlinkClick r:id="rId2"/>
              </a:rPr>
              <a:t> 2016</a:t>
            </a:r>
            <a:r>
              <a:rPr lang="en-US" dirty="0"/>
              <a:t>)</a:t>
            </a:r>
          </a:p>
          <a:p>
            <a:r>
              <a:rPr lang="en-US" sz="1800" dirty="0">
                <a:solidFill>
                  <a:schemeClr val="bg2">
                    <a:lumMod val="50000"/>
                  </a:schemeClr>
                </a:solidFill>
              </a:rPr>
              <a:t>NOTE: for AEA, you are required to provide all programs, but a copy may/should be available within the FSRDC as well.</a:t>
            </a:r>
          </a:p>
        </p:txBody>
      </p:sp>
      <p:pic>
        <p:nvPicPr>
          <p:cNvPr id="8" name="Content Placeholder 7"/>
          <p:cNvPicPr>
            <a:picLocks noGrp="1" noChangeAspect="1"/>
          </p:cNvPicPr>
          <p:nvPr>
            <p:ph sz="half" idx="2"/>
          </p:nvPr>
        </p:nvPicPr>
        <p:blipFill>
          <a:blip r:embed="rId3"/>
          <a:stretch>
            <a:fillRect/>
          </a:stretch>
        </p:blipFill>
        <p:spPr>
          <a:xfrm>
            <a:off x="6496678" y="1825625"/>
            <a:ext cx="4532643" cy="4351338"/>
          </a:xfrm>
          <a:prstGeom prst="rect">
            <a:avLst/>
          </a:prstGeom>
        </p:spPr>
      </p:pic>
      <p:sp>
        <p:nvSpPr>
          <p:cNvPr id="7" name="TextBox 6"/>
          <p:cNvSpPr txBox="1"/>
          <p:nvPr/>
        </p:nvSpPr>
        <p:spPr>
          <a:xfrm>
            <a:off x="962151" y="6176963"/>
            <a:ext cx="11069053" cy="369332"/>
          </a:xfrm>
          <a:prstGeom prst="rect">
            <a:avLst/>
          </a:prstGeom>
          <a:noFill/>
        </p:spPr>
        <p:txBody>
          <a:bodyPr wrap="square" rtlCol="0">
            <a:spAutoFit/>
          </a:bodyPr>
          <a:lstStyle/>
          <a:p>
            <a:r>
              <a:rPr lang="en-US" dirty="0">
                <a:hlinkClick r:id="rId4"/>
              </a:rPr>
              <a:t>https://social-science-data-editors.github.io/guidance/DCAS_Restricted_data.html#us-census-bureau-and-fsrdc</a:t>
            </a:r>
            <a:r>
              <a:rPr lang="en-US" dirty="0"/>
              <a:t> </a:t>
            </a:r>
          </a:p>
        </p:txBody>
      </p:sp>
      <p:sp>
        <p:nvSpPr>
          <p:cNvPr id="9" name="Rectangle 8"/>
          <p:cNvSpPr/>
          <p:nvPr/>
        </p:nvSpPr>
        <p:spPr>
          <a:xfrm>
            <a:off x="6761747" y="2069432"/>
            <a:ext cx="4367464" cy="2502568"/>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14147" y="2743200"/>
            <a:ext cx="3938337" cy="421106"/>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976310" y="4953375"/>
            <a:ext cx="4152901" cy="8939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0663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6136105" y="4603552"/>
            <a:ext cx="5421479" cy="1035212"/>
          </a:xfrm>
          <a:prstGeom prst="rect">
            <a:avLst/>
          </a:prstGeom>
        </p:spPr>
      </p:pic>
      <p:pic>
        <p:nvPicPr>
          <p:cNvPr id="6" name="Content Placeholder 5"/>
          <p:cNvPicPr>
            <a:picLocks noGrp="1" noChangeAspect="1"/>
          </p:cNvPicPr>
          <p:nvPr>
            <p:ph sz="half" idx="2"/>
          </p:nvPr>
        </p:nvPicPr>
        <p:blipFill>
          <a:blip r:embed="rId3"/>
          <a:stretch>
            <a:fillRect/>
          </a:stretch>
        </p:blipFill>
        <p:spPr>
          <a:xfrm>
            <a:off x="6019800" y="1527180"/>
            <a:ext cx="5181600" cy="3046780"/>
          </a:xfrm>
          <a:prstGeom prst="rect">
            <a:avLst/>
          </a:prstGeom>
        </p:spPr>
      </p:pic>
      <p:sp>
        <p:nvSpPr>
          <p:cNvPr id="4" name="Title 3"/>
          <p:cNvSpPr>
            <a:spLocks noGrp="1"/>
          </p:cNvSpPr>
          <p:nvPr>
            <p:ph type="title"/>
          </p:nvPr>
        </p:nvSpPr>
        <p:spPr/>
        <p:txBody>
          <a:bodyPr/>
          <a:lstStyle/>
          <a:p>
            <a:r>
              <a:rPr lang="en-US" dirty="0"/>
              <a:t>Example: Danish administrative data</a:t>
            </a:r>
          </a:p>
        </p:txBody>
      </p:sp>
      <p:sp>
        <p:nvSpPr>
          <p:cNvPr id="5" name="Content Placeholder 4"/>
          <p:cNvSpPr>
            <a:spLocks noGrp="1"/>
          </p:cNvSpPr>
          <p:nvPr>
            <p:ph sz="half" idx="1"/>
          </p:nvPr>
        </p:nvSpPr>
        <p:spPr/>
        <p:txBody>
          <a:bodyPr/>
          <a:lstStyle/>
          <a:p>
            <a:r>
              <a:rPr lang="en-US" dirty="0"/>
              <a:t>Access can be </a:t>
            </a:r>
            <a:r>
              <a:rPr lang="en-US" b="1" dirty="0">
                <a:solidFill>
                  <a:schemeClr val="accent5"/>
                </a:solidFill>
              </a:rPr>
              <a:t>clearly and precisely documented </a:t>
            </a:r>
          </a:p>
          <a:p>
            <a:r>
              <a:rPr lang="en-US" dirty="0"/>
              <a:t>Is </a:t>
            </a:r>
            <a:r>
              <a:rPr lang="en-US" b="1" dirty="0">
                <a:solidFill>
                  <a:schemeClr val="accent6"/>
                </a:solidFill>
              </a:rPr>
              <a:t>non-exclusive to the authors</a:t>
            </a:r>
          </a:p>
          <a:p>
            <a:pPr marL="0" indent="0">
              <a:buNone/>
            </a:pPr>
            <a:r>
              <a:rPr lang="en-US" dirty="0"/>
              <a:t>(example taken from </a:t>
            </a:r>
            <a:r>
              <a:rPr lang="en-US" dirty="0" err="1">
                <a:hlinkClick r:id="rId4"/>
              </a:rPr>
              <a:t>Fadlon</a:t>
            </a:r>
            <a:r>
              <a:rPr lang="en-US" dirty="0">
                <a:hlinkClick r:id="rId4"/>
              </a:rPr>
              <a:t> and Nielsen, </a:t>
            </a:r>
            <a:r>
              <a:rPr lang="en-US" dirty="0" err="1">
                <a:hlinkClick r:id="rId4"/>
              </a:rPr>
              <a:t>AEJ:Applied</a:t>
            </a:r>
            <a:r>
              <a:rPr lang="en-US" dirty="0">
                <a:hlinkClick r:id="rId4"/>
              </a:rPr>
              <a:t> 2021</a:t>
            </a:r>
            <a:r>
              <a:rPr lang="en-US" dirty="0"/>
              <a:t>)</a:t>
            </a:r>
          </a:p>
        </p:txBody>
      </p:sp>
      <p:sp>
        <p:nvSpPr>
          <p:cNvPr id="7" name="TextBox 6"/>
          <p:cNvSpPr txBox="1"/>
          <p:nvPr/>
        </p:nvSpPr>
        <p:spPr>
          <a:xfrm>
            <a:off x="962151" y="6176963"/>
            <a:ext cx="11069053" cy="523220"/>
          </a:xfrm>
          <a:prstGeom prst="rect">
            <a:avLst/>
          </a:prstGeom>
          <a:noFill/>
        </p:spPr>
        <p:txBody>
          <a:bodyPr wrap="square" rtlCol="0">
            <a:spAutoFit/>
          </a:bodyPr>
          <a:lstStyle/>
          <a:p>
            <a:r>
              <a:rPr lang="en-US" sz="1400" dirty="0">
                <a:hlinkClick r:id="rId5"/>
              </a:rPr>
              <a:t>https://social-science-data-editors.github.io/guidance/Requested_information_dcas.html#example-for-government-registers</a:t>
            </a:r>
            <a:endParaRPr lang="en-US" sz="1400" dirty="0"/>
          </a:p>
          <a:p>
            <a:r>
              <a:rPr lang="en-US" sz="1400" dirty="0"/>
              <a:t>http://www.dst.dk/extranet/forskningvariabellister/Oversigt%20over%20registre.html </a:t>
            </a:r>
          </a:p>
        </p:txBody>
      </p:sp>
      <p:sp>
        <p:nvSpPr>
          <p:cNvPr id="9" name="Rectangle 8"/>
          <p:cNvSpPr/>
          <p:nvPr/>
        </p:nvSpPr>
        <p:spPr>
          <a:xfrm>
            <a:off x="6143750" y="4603552"/>
            <a:ext cx="5695324" cy="1573411"/>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77952" y="2620908"/>
            <a:ext cx="5065295" cy="672783"/>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stretch>
            <a:fillRect/>
          </a:stretch>
        </p:blipFill>
        <p:spPr>
          <a:xfrm>
            <a:off x="6674943" y="5144899"/>
            <a:ext cx="4701117" cy="1023098"/>
          </a:xfrm>
          <a:prstGeom prst="rect">
            <a:avLst/>
          </a:prstGeom>
          <a:ln>
            <a:solidFill>
              <a:schemeClr val="accent5"/>
            </a:solidFill>
          </a:ln>
        </p:spPr>
      </p:pic>
    </p:spTree>
    <p:extLst>
      <p:ext uri="{BB962C8B-B14F-4D97-AF65-F5344CB8AC3E}">
        <p14:creationId xmlns:p14="http://schemas.microsoft.com/office/powerpoint/2010/main" val="243777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014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30729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035315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59592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Data Citations</a:t>
            </a:r>
            <a:endParaRPr lang="en-US" dirty="0">
              <a:solidFill>
                <a:schemeClr val="bg1"/>
              </a:solidFill>
            </a:endParaRPr>
          </a:p>
        </p:txBody>
      </p:sp>
    </p:spTree>
    <p:extLst>
      <p:ext uri="{BB962C8B-B14F-4D97-AF65-F5344CB8AC3E}">
        <p14:creationId xmlns:p14="http://schemas.microsoft.com/office/powerpoint/2010/main" val="3869421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620498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1265229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 are hard</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172318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 are </a:t>
            </a:r>
            <a:r>
              <a:rPr lang="en-US" b="1" u="sng" dirty="0"/>
              <a:t>perceived as</a:t>
            </a:r>
            <a:r>
              <a:rPr lang="en-US" dirty="0"/>
              <a:t> hard</a:t>
            </a:r>
          </a:p>
        </p:txBody>
      </p:sp>
      <p:sp>
        <p:nvSpPr>
          <p:cNvPr id="3" name="Content Placeholder 2"/>
          <p:cNvSpPr>
            <a:spLocks noGrp="1"/>
          </p:cNvSpPr>
          <p:nvPr>
            <p:ph sz="half" idx="1"/>
          </p:nvPr>
        </p:nvSpPr>
        <p:spPr/>
        <p:txBody>
          <a:bodyPr/>
          <a:lstStyle/>
          <a:p>
            <a:r>
              <a:rPr lang="en-US" dirty="0"/>
              <a:t>Authors provide “their” data</a:t>
            </a:r>
          </a:p>
          <a:p>
            <a:r>
              <a:rPr lang="en-US" dirty="0"/>
              <a:t>Authors don’t know where their data came from</a:t>
            </a:r>
          </a:p>
          <a:p>
            <a:r>
              <a:rPr lang="en-US" dirty="0"/>
              <a:t>Authors describe the data provenance in generic terms</a:t>
            </a:r>
          </a:p>
          <a:p>
            <a:pPr lvl="1"/>
            <a:r>
              <a:rPr lang="en-US" dirty="0"/>
              <a:t>Which may be in line with journalistic standards, but not academic</a:t>
            </a:r>
          </a:p>
        </p:txBody>
      </p:sp>
      <p:sp>
        <p:nvSpPr>
          <p:cNvPr id="5" name="Content Placeholder 4"/>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5836957" y="2037532"/>
            <a:ext cx="6096851" cy="3429479"/>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82101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a:t>
            </a:r>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https://social-science-data-editors.github.io/guidance/addtl-data-citation-guidance.html</a:t>
            </a:r>
            <a:r>
              <a:rPr lang="en-US" dirty="0"/>
              <a:t> </a:t>
            </a:r>
          </a:p>
        </p:txBody>
      </p:sp>
    </p:spTree>
    <p:extLst>
      <p:ext uri="{BB962C8B-B14F-4D97-AF65-F5344CB8AC3E}">
        <p14:creationId xmlns:p14="http://schemas.microsoft.com/office/powerpoint/2010/main" val="1515515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Citing restricted-access data</a:t>
            </a:r>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a:t>“Well, I can’t download the data, so I can’t cite it.”</a:t>
            </a:r>
          </a:p>
        </p:txBody>
      </p:sp>
    </p:spTree>
    <p:extLst>
      <p:ext uri="{BB962C8B-B14F-4D97-AF65-F5344CB8AC3E}">
        <p14:creationId xmlns:p14="http://schemas.microsoft.com/office/powerpoint/2010/main" val="329827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chemeClr val="accent4">
                    <a:lumMod val="75000"/>
                  </a:schemeClr>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2007531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a:t>Constructed Citation:</a:t>
            </a:r>
          </a:p>
          <a:p>
            <a:pPr marL="0" indent="0">
              <a:buNone/>
            </a:pPr>
            <a:r>
              <a:rPr lang="en-US" sz="3600" dirty="0">
                <a:solidFill>
                  <a:schemeClr val="accent2"/>
                </a:solidFill>
              </a:rPr>
              <a:t>Institute for Employment Research (IAB), </a:t>
            </a:r>
            <a:r>
              <a:rPr lang="en-US" sz="3600" dirty="0">
                <a:solidFill>
                  <a:schemeClr val="accent6"/>
                </a:solidFill>
              </a:rPr>
              <a:t>Establishment History Panel 1975-2018</a:t>
            </a:r>
            <a:r>
              <a:rPr lang="en-US" sz="3600" dirty="0"/>
              <a:t>. Accessed via the </a:t>
            </a:r>
            <a:r>
              <a:rPr lang="en-US" sz="3600" dirty="0">
                <a:solidFill>
                  <a:schemeClr val="accent1"/>
                </a:solidFill>
              </a:rPr>
              <a:t>Research Data Centre (FDZ) of the German Federal Employment Agency </a:t>
            </a:r>
            <a:r>
              <a:rPr lang="en-US" sz="3600" dirty="0">
                <a:solidFill>
                  <a:srgbClr val="C00000"/>
                </a:solidFill>
              </a:rPr>
              <a:t>DOI: 10.5164/IAB.BHP7518.de.en.v1</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076333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chemeClr val="accent2">
                    <a:lumMod val="20000"/>
                    <a:lumOff val="80000"/>
                  </a:schemeClr>
                </a:solidFill>
              </a:rPr>
              <a:t>Persistent identifier</a:t>
            </a:r>
          </a:p>
        </p:txBody>
      </p:sp>
      <p:sp>
        <p:nvSpPr>
          <p:cNvPr id="4" name="Content Placeholder 3"/>
          <p:cNvSpPr>
            <a:spLocks noGrp="1"/>
          </p:cNvSpPr>
          <p:nvPr>
            <p:ph sz="half" idx="2"/>
          </p:nvPr>
        </p:nvSpPr>
        <p:spPr/>
        <p:txBody>
          <a:bodyPr>
            <a:normAutofit/>
          </a:bodyPr>
          <a:lstStyle/>
          <a:p>
            <a:pPr marL="0" indent="0">
              <a:buNone/>
            </a:pPr>
            <a:r>
              <a:rPr lang="en-US" b="1" dirty="0"/>
              <a:t>Constructed Citation:</a:t>
            </a:r>
          </a:p>
          <a:p>
            <a:pPr marL="0" indent="0">
              <a:buNone/>
            </a:pPr>
            <a:r>
              <a:rPr lang="en-US" sz="3600" dirty="0">
                <a:solidFill>
                  <a:schemeClr val="accent2"/>
                </a:solidFill>
              </a:rPr>
              <a:t>US Census Bureau, </a:t>
            </a:r>
            <a:r>
              <a:rPr lang="en-US" sz="3600" dirty="0">
                <a:solidFill>
                  <a:schemeClr val="accent6"/>
                </a:solidFill>
              </a:rPr>
              <a:t>Longitudinal Business Database (LBD) </a:t>
            </a:r>
            <a:r>
              <a:rPr lang="en-US" sz="3600" dirty="0">
                <a:solidFill>
                  <a:srgbClr val="C00000"/>
                </a:solidFill>
              </a:rPr>
              <a:t>1975-2018</a:t>
            </a:r>
            <a:r>
              <a:rPr lang="en-US" sz="3600" dirty="0"/>
              <a:t>. Last accessed via the </a:t>
            </a:r>
            <a:r>
              <a:rPr lang="en-US" sz="3600" dirty="0">
                <a:solidFill>
                  <a:schemeClr val="accent1"/>
                </a:solidFill>
              </a:rPr>
              <a:t>Federal Statistical Research Data Centre (FSRDC)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575732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Data Provenance</a:t>
            </a:r>
            <a:endParaRPr lang="en-US" dirty="0">
              <a:solidFill>
                <a:schemeClr val="bg1"/>
              </a:solidFill>
            </a:endParaRPr>
          </a:p>
        </p:txBody>
      </p:sp>
    </p:spTree>
    <p:extLst>
      <p:ext uri="{BB962C8B-B14F-4D97-AF65-F5344CB8AC3E}">
        <p14:creationId xmlns:p14="http://schemas.microsoft.com/office/powerpoint/2010/main" val="3777032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noGrp="1"/>
          </p:cNvSpPr>
          <p:nvPr>
            <p:ph type="title"/>
          </p:nvPr>
        </p:nvSpPr>
        <p:spPr>
          <a:prstGeom prst="rect">
            <a:avLst/>
          </a:prstGeom>
          <a:noFill/>
        </p:spPr>
        <p:txBody>
          <a:bodyPr wrap="square" rtlCol="0">
            <a:spAutoFit/>
          </a:bodyPr>
          <a:lstStyle/>
          <a:p>
            <a:pPr algn="ctr"/>
            <a:r>
              <a:rPr lang="en-US" b="1" dirty="0">
                <a:solidFill>
                  <a:schemeClr val="accent6">
                    <a:lumMod val="75000"/>
                  </a:schemeClr>
                </a:solidFill>
              </a:rPr>
              <a:t>How do you document data provenance when you cannot provide the data?</a:t>
            </a:r>
          </a:p>
        </p:txBody>
      </p:sp>
      <p:sp>
        <p:nvSpPr>
          <p:cNvPr id="8" name="TextBox 7"/>
          <p:cNvSpPr txBox="1"/>
          <p:nvPr/>
        </p:nvSpPr>
        <p:spPr>
          <a:xfrm rot="19611180">
            <a:off x="3454401" y="3464542"/>
            <a:ext cx="4891315" cy="923330"/>
          </a:xfrm>
          <a:prstGeom prst="rect">
            <a:avLst/>
          </a:prstGeom>
          <a:solidFill>
            <a:schemeClr val="bg1"/>
          </a:solidFill>
          <a:ln>
            <a:solidFill>
              <a:srgbClr val="FF0000"/>
            </a:solidFill>
          </a:ln>
        </p:spPr>
        <p:txBody>
          <a:bodyPr wrap="square" rtlCol="0">
            <a:spAutoFit/>
          </a:bodyPr>
          <a:lstStyle/>
          <a:p>
            <a:pPr algn="ctr"/>
            <a:r>
              <a:rPr lang="en-US" sz="5400" dirty="0">
                <a:solidFill>
                  <a:srgbClr val="FF0000"/>
                </a:solidFill>
              </a:rPr>
              <a:t>Wrong question!</a:t>
            </a:r>
          </a:p>
        </p:txBody>
      </p:sp>
    </p:spTree>
    <p:extLst>
      <p:ext uri="{BB962C8B-B14F-4D97-AF65-F5344CB8AC3E}">
        <p14:creationId xmlns:p14="http://schemas.microsoft.com/office/powerpoint/2010/main" val="76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did you get the data in first place?</a:t>
            </a:r>
          </a:p>
        </p:txBody>
      </p:sp>
      <p:sp>
        <p:nvSpPr>
          <p:cNvPr id="4" name="Content Placeholder 3"/>
          <p:cNvSpPr>
            <a:spLocks noGrp="1"/>
          </p:cNvSpPr>
          <p:nvPr>
            <p:ph sz="half" idx="1"/>
          </p:nvPr>
        </p:nvSpPr>
        <p:spPr/>
        <p:txBody>
          <a:bodyPr>
            <a:normAutofit lnSpcReduction="10000"/>
          </a:bodyPr>
          <a:lstStyle/>
          <a:p>
            <a:r>
              <a:rPr lang="en-US" dirty="0"/>
              <a:t>You </a:t>
            </a:r>
            <a:r>
              <a:rPr lang="en-US" b="1" dirty="0"/>
              <a:t>applied</a:t>
            </a:r>
            <a:r>
              <a:rPr lang="en-US" dirty="0"/>
              <a:t> for the data </a:t>
            </a:r>
            <a:br>
              <a:rPr lang="en-US" dirty="0"/>
            </a:br>
            <a:r>
              <a:rPr lang="en-US" b="1" dirty="0"/>
              <a:t>through a process</a:t>
            </a:r>
          </a:p>
          <a:p>
            <a:r>
              <a:rPr lang="en-US" dirty="0"/>
              <a:t>You </a:t>
            </a:r>
            <a:r>
              <a:rPr lang="en-US" b="1" dirty="0"/>
              <a:t>purchased</a:t>
            </a:r>
            <a:r>
              <a:rPr lang="en-US" dirty="0"/>
              <a:t> the data from a provider</a:t>
            </a:r>
          </a:p>
          <a:p>
            <a:r>
              <a:rPr lang="en-US" dirty="0"/>
              <a:t>You signed an </a:t>
            </a:r>
            <a:r>
              <a:rPr lang="en-US" b="1" dirty="0"/>
              <a:t>Non-Disclosure Agreement (NDA) </a:t>
            </a:r>
            <a:r>
              <a:rPr lang="en-US" dirty="0"/>
              <a:t>with a company</a:t>
            </a:r>
          </a:p>
          <a:p>
            <a:r>
              <a:rPr lang="en-US" dirty="0"/>
              <a:t>Your </a:t>
            </a:r>
            <a:r>
              <a:rPr lang="en-US" b="1" dirty="0"/>
              <a:t>university</a:t>
            </a:r>
            <a:r>
              <a:rPr lang="en-US" dirty="0"/>
              <a:t> has an </a:t>
            </a:r>
            <a:r>
              <a:rPr lang="en-US" b="1" dirty="0"/>
              <a:t>agreement</a:t>
            </a:r>
            <a:r>
              <a:rPr lang="en-US" dirty="0"/>
              <a:t> with a data provider</a:t>
            </a:r>
          </a:p>
          <a:p>
            <a:pPr marL="0" indent="0" algn="ctr">
              <a:buNone/>
            </a:pPr>
            <a:r>
              <a:rPr lang="en-US" dirty="0"/>
              <a:t>…</a:t>
            </a:r>
          </a:p>
        </p:txBody>
      </p:sp>
      <p:pic>
        <p:nvPicPr>
          <p:cNvPr id="5" name="Content Placeholder 4"/>
          <p:cNvPicPr>
            <a:picLocks noGrp="1" noChangeAspect="1"/>
          </p:cNvPicPr>
          <p:nvPr>
            <p:ph sz="half" idx="2"/>
          </p:nvPr>
        </p:nvPicPr>
        <p:blipFill>
          <a:blip r:embed="rId2"/>
          <a:stretch>
            <a:fillRect/>
          </a:stretch>
        </p:blipFill>
        <p:spPr>
          <a:xfrm>
            <a:off x="6172200" y="2310077"/>
            <a:ext cx="5181600" cy="3382433"/>
          </a:xfrm>
          <a:prstGeom prst="rect">
            <a:avLst/>
          </a:prstGeom>
        </p:spPr>
      </p:pic>
    </p:spTree>
    <p:extLst>
      <p:ext uri="{BB962C8B-B14F-4D97-AF65-F5344CB8AC3E}">
        <p14:creationId xmlns:p14="http://schemas.microsoft.com/office/powerpoint/2010/main" val="289357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50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50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500"/>
                                  </p:stCondLst>
                                  <p:childTnLst>
                                    <p:set>
                                      <p:cBhvr>
                                        <p:cTn id="21"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
        <p:nvSpPr>
          <p:cNvPr id="8" name="TextBox 7"/>
          <p:cNvSpPr txBox="1"/>
          <p:nvPr/>
        </p:nvSpPr>
        <p:spPr>
          <a:xfrm>
            <a:off x="2865290" y="5795852"/>
            <a:ext cx="5642811" cy="381111"/>
          </a:xfrm>
          <a:prstGeom prst="rect">
            <a:avLst/>
          </a:prstGeom>
          <a:noFill/>
        </p:spPr>
        <p:txBody>
          <a:bodyPr wrap="square" rtlCol="0">
            <a:spAutoFit/>
          </a:bodyPr>
          <a:lstStyle/>
          <a:p>
            <a:pPr algn="ctr"/>
            <a:r>
              <a:rPr lang="en-US" dirty="0">
                <a:hlinkClick r:id="rId2"/>
              </a:rPr>
              <a:t>https://www.aeaweb.org/journals/data/data-code-policy</a:t>
            </a:r>
            <a:r>
              <a:rPr lang="en-US" dirty="0"/>
              <a:t> </a:t>
            </a:r>
          </a:p>
        </p:txBody>
      </p:sp>
    </p:spTree>
    <p:extLst>
      <p:ext uri="{BB962C8B-B14F-4D97-AF65-F5344CB8AC3E}">
        <p14:creationId xmlns:p14="http://schemas.microsoft.com/office/powerpoint/2010/main" val="4077485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must have described the data</a:t>
            </a:r>
          </a:p>
        </p:txBody>
      </p:sp>
      <p:sp>
        <p:nvSpPr>
          <p:cNvPr id="3" name="Content Placeholder 2"/>
          <p:cNvSpPr>
            <a:spLocks noGrp="1"/>
          </p:cNvSpPr>
          <p:nvPr>
            <p:ph sz="half" idx="1"/>
          </p:nvPr>
        </p:nvSpPr>
        <p:spPr/>
        <p:txBody>
          <a:bodyPr/>
          <a:lstStyle/>
          <a:p>
            <a:r>
              <a:rPr lang="en-US" dirty="0"/>
              <a:t>You must have </a:t>
            </a:r>
            <a:r>
              <a:rPr lang="en-US" b="1" u="sng" dirty="0"/>
              <a:t>named</a:t>
            </a:r>
            <a:r>
              <a:rPr lang="en-US" dirty="0"/>
              <a:t> the dataset you wanted</a:t>
            </a:r>
          </a:p>
          <a:p>
            <a:r>
              <a:rPr lang="en-US" dirty="0"/>
              <a:t>You downloaded the data from </a:t>
            </a:r>
            <a:r>
              <a:rPr lang="en-US" dirty="0" err="1"/>
              <a:t>from</a:t>
            </a:r>
            <a:r>
              <a:rPr lang="en-US" dirty="0"/>
              <a:t> an </a:t>
            </a:r>
            <a:r>
              <a:rPr lang="en-US" b="1" u="sng" dirty="0"/>
              <a:t>online query system</a:t>
            </a:r>
          </a:p>
          <a:p>
            <a:r>
              <a:rPr lang="en-US" dirty="0"/>
              <a:t>You </a:t>
            </a:r>
            <a:r>
              <a:rPr lang="en-US" b="1" u="sng" dirty="0"/>
              <a:t>specified the extract </a:t>
            </a:r>
            <a:r>
              <a:rPr lang="en-US" dirty="0"/>
              <a:t>from a company database </a:t>
            </a:r>
            <a:br>
              <a:rPr lang="en-US" dirty="0"/>
            </a:br>
            <a:r>
              <a:rPr lang="en-US" dirty="0"/>
              <a:t>(in words, in SQL, etc.)</a:t>
            </a:r>
            <a:endParaRPr lang="en-US" b="1" u="sng" dirty="0"/>
          </a:p>
          <a:p>
            <a:pPr marL="0" indent="0" algn="ctr">
              <a:buNone/>
            </a:pPr>
            <a:r>
              <a:rPr lang="en-US" dirty="0"/>
              <a:t>…</a:t>
            </a:r>
          </a:p>
          <a:p>
            <a:endParaRPr lang="en-US" b="1" u="sng" dirty="0"/>
          </a:p>
        </p:txBody>
      </p:sp>
      <p:pic>
        <p:nvPicPr>
          <p:cNvPr id="5" name="Content Placeholder 4"/>
          <p:cNvPicPr>
            <a:picLocks noGrp="1" noChangeAspect="1"/>
          </p:cNvPicPr>
          <p:nvPr>
            <p:ph sz="half" idx="2"/>
          </p:nvPr>
        </p:nvPicPr>
        <p:blipFill>
          <a:blip r:embed="rId2"/>
          <a:stretch>
            <a:fillRect/>
          </a:stretch>
        </p:blipFill>
        <p:spPr>
          <a:xfrm>
            <a:off x="6172200" y="2083064"/>
            <a:ext cx="5181600" cy="3836460"/>
          </a:xfrm>
          <a:prstGeom prst="rect">
            <a:avLst/>
          </a:prstGeom>
        </p:spPr>
      </p:pic>
      <p:pic>
        <p:nvPicPr>
          <p:cNvPr id="6" name="Picture 5"/>
          <p:cNvPicPr>
            <a:picLocks noChangeAspect="1"/>
          </p:cNvPicPr>
          <p:nvPr/>
        </p:nvPicPr>
        <p:blipFill>
          <a:blip r:embed="rId3"/>
          <a:stretch>
            <a:fillRect/>
          </a:stretch>
        </p:blipFill>
        <p:spPr>
          <a:xfrm>
            <a:off x="5942590" y="2167949"/>
            <a:ext cx="8872538" cy="3819525"/>
          </a:xfrm>
          <a:prstGeom prst="rect">
            <a:avLst/>
          </a:prstGeom>
        </p:spPr>
      </p:pic>
    </p:spTree>
    <p:extLst>
      <p:ext uri="{BB962C8B-B14F-4D97-AF65-F5344CB8AC3E}">
        <p14:creationId xmlns:p14="http://schemas.microsoft.com/office/powerpoint/2010/main" val="356372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chemeClr val="accent6">
                    <a:lumMod val="75000"/>
                  </a:schemeClr>
                </a:solidFill>
              </a:rPr>
              <a:t>How do you document data provenance?</a:t>
            </a:r>
            <a:endParaRPr lang="en-US" dirty="0"/>
          </a:p>
        </p:txBody>
      </p:sp>
      <p:sp>
        <p:nvSpPr>
          <p:cNvPr id="4" name="Content Placeholder 3"/>
          <p:cNvSpPr>
            <a:spLocks noGrp="1"/>
          </p:cNvSpPr>
          <p:nvPr>
            <p:ph idx="1"/>
          </p:nvPr>
        </p:nvSpPr>
        <p:spPr/>
        <p:txBody>
          <a:bodyPr/>
          <a:lstStyle/>
          <a:p>
            <a:r>
              <a:rPr lang="en-US" dirty="0"/>
              <a:t>What do you need to request?</a:t>
            </a:r>
          </a:p>
          <a:p>
            <a:pPr lvl="1"/>
            <a:r>
              <a:rPr lang="en-US" dirty="0"/>
              <a:t>Name, specification, DOI, etc.</a:t>
            </a:r>
          </a:p>
          <a:p>
            <a:r>
              <a:rPr lang="en-US" dirty="0"/>
              <a:t>Where do you need to request it?</a:t>
            </a:r>
          </a:p>
          <a:p>
            <a:pPr lvl="1"/>
            <a:r>
              <a:rPr lang="en-US" dirty="0"/>
              <a:t>Website, your local CRDCN, a Freedom of Information Act officer, etc.</a:t>
            </a:r>
          </a:p>
          <a:p>
            <a:r>
              <a:rPr lang="en-US" dirty="0"/>
              <a:t> Details, details:</a:t>
            </a:r>
          </a:p>
          <a:p>
            <a:pPr lvl="1"/>
            <a:r>
              <a:rPr lang="en-US" dirty="0"/>
              <a:t>Copy of your request form?</a:t>
            </a:r>
          </a:p>
          <a:p>
            <a:pPr lvl="1"/>
            <a:r>
              <a:rPr lang="en-US" dirty="0"/>
              <a:t>Copy of your request letter?</a:t>
            </a:r>
          </a:p>
          <a:p>
            <a:pPr lvl="1"/>
            <a:r>
              <a:rPr lang="en-US" dirty="0"/>
              <a:t>Etc.</a:t>
            </a:r>
          </a:p>
          <a:p>
            <a:r>
              <a:rPr lang="en-US" dirty="0"/>
              <a:t>Don’t assume (too much) prior knowledge!</a:t>
            </a:r>
          </a:p>
          <a:p>
            <a:endParaRPr lang="en-US" dirty="0"/>
          </a:p>
        </p:txBody>
      </p:sp>
    </p:spTree>
    <p:extLst>
      <p:ext uri="{BB962C8B-B14F-4D97-AF65-F5344CB8AC3E}">
        <p14:creationId xmlns:p14="http://schemas.microsoft.com/office/powerpoint/2010/main" val="1819579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we check them!</a:t>
            </a:r>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p>
          <a:p>
            <a:r>
              <a:rPr lang="en-US" dirty="0"/>
              <a:t>Is that in the README / Paper/ Appendix?</a:t>
            </a:r>
          </a:p>
          <a:p>
            <a:r>
              <a:rPr lang="en-US" dirty="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396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075498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4154984"/>
          </a:xfrm>
          <a:prstGeom prst="rect">
            <a:avLst/>
          </a:prstGeom>
          <a:noFill/>
        </p:spPr>
        <p:txBody>
          <a:bodyPr wrap="square" rtlCol="0">
            <a:spAutoFit/>
          </a:bodyPr>
          <a:lstStyle/>
          <a:p>
            <a:pPr algn="ctr"/>
            <a:r>
              <a:rPr lang="en-US" sz="8800" dirty="0">
                <a:solidFill>
                  <a:schemeClr val="bg1"/>
                </a:solidFill>
              </a:rPr>
              <a:t>Details on the </a:t>
            </a:r>
            <a:r>
              <a:rPr lang="en-US" sz="8800" dirty="0" err="1">
                <a:solidFill>
                  <a:schemeClr val="bg1"/>
                </a:solidFill>
              </a:rPr>
              <a:t>Reproducibilty</a:t>
            </a:r>
            <a:r>
              <a:rPr lang="en-US" sz="8800" dirty="0">
                <a:solidFill>
                  <a:schemeClr val="bg1"/>
                </a:solidFill>
              </a:rPr>
              <a:t> Check</a:t>
            </a:r>
            <a:endParaRPr lang="en-US" dirty="0">
              <a:solidFill>
                <a:schemeClr val="bg1"/>
              </a:solidFill>
            </a:endParaRPr>
          </a:p>
        </p:txBody>
      </p:sp>
    </p:spTree>
    <p:extLst>
      <p:ext uri="{BB962C8B-B14F-4D97-AF65-F5344CB8AC3E}">
        <p14:creationId xmlns:p14="http://schemas.microsoft.com/office/powerpoint/2010/main" val="3792014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reproducibility check?</a:t>
            </a:r>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a:t>INSTRUCTIONS: When data are present, run checks:</a:t>
            </a:r>
          </a:p>
          <a:p>
            <a:r>
              <a:rPr lang="en-US" sz="3200" b="1" dirty="0"/>
              <a:t>Can data be read </a:t>
            </a:r>
            <a:r>
              <a:rPr lang="en-US" dirty="0"/>
              <a:t>(using software indicated by author)?</a:t>
            </a:r>
          </a:p>
          <a:p>
            <a:r>
              <a:rPr lang="en-US" dirty="0"/>
              <a:t>Is data in </a:t>
            </a:r>
            <a:r>
              <a:rPr lang="en-US" sz="3200" b="1" dirty="0"/>
              <a:t>archive-ready formats </a:t>
            </a:r>
            <a:r>
              <a:rPr lang="en-US" dirty="0"/>
              <a:t>(CSV, TXT) or in custom formats (DTA, SAS7BDAT, </a:t>
            </a:r>
            <a:r>
              <a:rPr lang="en-US" dirty="0" err="1"/>
              <a:t>Rdata</a:t>
            </a:r>
            <a:r>
              <a:rPr lang="en-US" dirty="0"/>
              <a:t>)? </a:t>
            </a:r>
          </a:p>
          <a:p>
            <a:r>
              <a:rPr lang="en-US" dirty="0"/>
              <a:t>Does the dataset </a:t>
            </a:r>
            <a:r>
              <a:rPr lang="en-US" sz="3400" b="1" dirty="0"/>
              <a:t>have variable labels?</a:t>
            </a:r>
            <a:endParaRPr lang="en-US" dirty="0"/>
          </a:p>
          <a:p>
            <a:r>
              <a:rPr lang="en-US" dirty="0"/>
              <a:t>Run </a:t>
            </a:r>
            <a:r>
              <a:rPr lang="en-US" b="1" dirty="0"/>
              <a:t>check for PII</a:t>
            </a:r>
            <a:r>
              <a:rPr lang="en-US" dirty="0"/>
              <a:t>. Apply judgement.</a:t>
            </a:r>
          </a:p>
          <a:p>
            <a:endParaRPr lang="en-US" dirty="0"/>
          </a:p>
          <a:p>
            <a:endParaRPr lang="en-US" dirty="0"/>
          </a:p>
        </p:txBody>
      </p:sp>
      <p:sp>
        <p:nvSpPr>
          <p:cNvPr id="3" name="Content Placeholder 2"/>
          <p:cNvSpPr>
            <a:spLocks noGrp="1"/>
          </p:cNvSpPr>
          <p:nvPr>
            <p:ph sz="half" idx="1"/>
          </p:nvPr>
        </p:nvSpPr>
        <p:spPr/>
        <p:txBody>
          <a:bodyPr>
            <a:normAutofit fontScale="92500" lnSpcReduction="10000"/>
          </a:bodyPr>
          <a:lstStyle/>
          <a:p>
            <a:r>
              <a:rPr lang="en-US" b="1"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6" name="Rectangle 5"/>
          <p:cNvSpPr/>
          <p:nvPr/>
        </p:nvSpPr>
        <p:spPr>
          <a:xfrm>
            <a:off x="838200" y="176597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790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reproducibility check?</a:t>
            </a:r>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a:t>INSTRUCTIONS: </a:t>
            </a:r>
          </a:p>
          <a:p>
            <a:r>
              <a:rPr lang="en-US" b="1" dirty="0"/>
              <a:t>Review the code </a:t>
            </a:r>
            <a:r>
              <a:rPr lang="en-US" dirty="0"/>
              <a:t>(but do not run it yet). </a:t>
            </a:r>
          </a:p>
          <a:p>
            <a:r>
              <a:rPr lang="en-US" dirty="0"/>
              <a:t>Identify programs that create "analysis files" ("</a:t>
            </a:r>
            <a:r>
              <a:rPr lang="en-US" b="1" dirty="0"/>
              <a:t>data preparation code</a:t>
            </a:r>
            <a:r>
              <a:rPr lang="en-US" dirty="0"/>
              <a:t>"). </a:t>
            </a:r>
          </a:p>
          <a:p>
            <a:r>
              <a:rPr lang="en-US" dirty="0"/>
              <a:t>Identify </a:t>
            </a:r>
            <a:r>
              <a:rPr lang="en-US" b="1" dirty="0"/>
              <a:t>programs that create tables and figures</a:t>
            </a:r>
            <a:r>
              <a:rPr lang="en-US" dirty="0"/>
              <a:t>. Not every deposit will have separate programs for this.</a:t>
            </a:r>
          </a:p>
          <a:p>
            <a:pPr lvl="1"/>
            <a:r>
              <a:rPr lang="en-US" dirty="0"/>
              <a:t> Identify all Figure, Table, and any in-text numbers. </a:t>
            </a:r>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b="1"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6" name="Rectangle 5"/>
          <p:cNvSpPr/>
          <p:nvPr/>
        </p:nvSpPr>
        <p:spPr>
          <a:xfrm>
            <a:off x="838200" y="176597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37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1.85185E-6 L 0.00066 0.06852 " pathEditMode="relative" rAng="0" ptsTypes="AA">
                                      <p:cBhvr>
                                        <p:cTn id="6" dur="1000" fill="hold"/>
                                        <p:tgtEl>
                                          <p:spTgt spid="6"/>
                                        </p:tgtEl>
                                        <p:attrNameLst>
                                          <p:attrName>ppt_x</p:attrName>
                                          <p:attrName>ppt_y</p:attrName>
                                        </p:attrNameLst>
                                      </p:cBhvr>
                                      <p:rCtr x="2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reproducibility check?</a:t>
            </a:r>
          </a:p>
        </p:txBody>
      </p:sp>
      <p:sp>
        <p:nvSpPr>
          <p:cNvPr id="2" name="Content Placeholder 1"/>
          <p:cNvSpPr>
            <a:spLocks noGrp="1"/>
          </p:cNvSpPr>
          <p:nvPr>
            <p:ph sz="half" idx="2"/>
          </p:nvPr>
        </p:nvSpPr>
        <p:spPr/>
        <p:txBody>
          <a:bodyPr>
            <a:normAutofit fontScale="92500" lnSpcReduction="10000"/>
          </a:bodyPr>
          <a:lstStyle/>
          <a:p>
            <a:r>
              <a:rPr lang="en-US" dirty="0"/>
              <a:t>Software Requirements</a:t>
            </a:r>
          </a:p>
          <a:p>
            <a:pPr lvl="1"/>
            <a:r>
              <a:rPr lang="en-US" dirty="0"/>
              <a:t>Version of software (Stata 15, </a:t>
            </a:r>
            <a:r>
              <a:rPr lang="en-US" dirty="0" err="1"/>
              <a:t>Matlab</a:t>
            </a:r>
            <a:r>
              <a:rPr lang="en-US" dirty="0"/>
              <a:t> R2019b, etc.)</a:t>
            </a:r>
          </a:p>
          <a:p>
            <a:pPr lvl="1"/>
            <a:r>
              <a:rPr lang="en-US" dirty="0"/>
              <a:t>Complete list and version of packages!</a:t>
            </a:r>
          </a:p>
          <a:p>
            <a:r>
              <a:rPr lang="en-US" dirty="0"/>
              <a:t>Computational Requirements</a:t>
            </a:r>
          </a:p>
          <a:p>
            <a:pPr lvl="1"/>
            <a:r>
              <a:rPr lang="en-US" dirty="0"/>
              <a:t>Type, vintage, memory size, speed of computer</a:t>
            </a:r>
          </a:p>
          <a:p>
            <a:pPr lvl="1"/>
            <a:r>
              <a:rPr lang="en-US" dirty="0"/>
              <a:t>Disk space!</a:t>
            </a:r>
          </a:p>
          <a:p>
            <a:r>
              <a:rPr lang="en-US" dirty="0"/>
              <a:t>Time Requirements</a:t>
            </a:r>
          </a:p>
          <a:p>
            <a:pPr lvl="1"/>
            <a:r>
              <a:rPr lang="en-US" dirty="0"/>
              <a:t>Minutes, hours, days, weeks, months?</a:t>
            </a:r>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dirty="0"/>
              <a:t>Code description</a:t>
            </a:r>
          </a:p>
          <a:p>
            <a:r>
              <a:rPr lang="en-US" b="1"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838200" y="221270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41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4.07407E-6 L 0.00066 0.06851 " pathEditMode="relative" rAng="0" ptsTypes="AA">
                                      <p:cBhvr>
                                        <p:cTn id="6" dur="1000" fill="hold"/>
                                        <p:tgtEl>
                                          <p:spTgt spid="5"/>
                                        </p:tgtEl>
                                        <p:attrNameLst>
                                          <p:attrName>ppt_x</p:attrName>
                                          <p:attrName>ppt_y</p:attrName>
                                        </p:attrNameLst>
                                      </p:cBhvr>
                                      <p:rCtr x="2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reproducibility check?</a:t>
            </a:r>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a:t>INSTRUCTIONS</a:t>
            </a:r>
          </a:p>
          <a:p>
            <a:r>
              <a:rPr lang="en-US" dirty="0"/>
              <a:t>Provide details about your process of accessing the code and data. </a:t>
            </a:r>
          </a:p>
          <a:p>
            <a:r>
              <a:rPr lang="en-US" dirty="0"/>
              <a:t>DO describe actions that you did as per instructions</a:t>
            </a:r>
          </a:p>
          <a:p>
            <a:r>
              <a:rPr lang="en-US" dirty="0"/>
              <a:t>DO describe any other actions you needed to do ("I had to make changes in multiple programs”)</a:t>
            </a:r>
          </a:p>
          <a:p>
            <a:r>
              <a:rPr lang="en-US" dirty="0"/>
              <a:t>Findings come later</a:t>
            </a:r>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b="1" dirty="0"/>
              <a:t>Verbose description </a:t>
            </a:r>
            <a:r>
              <a:rPr lang="en-US" dirty="0"/>
              <a:t>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838200" y="2652458"/>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79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3.7037E-6 L 0.00508 0.15509 " pathEditMode="relative" rAng="0" ptsTypes="AA">
                                      <p:cBhvr>
                                        <p:cTn id="6" dur="1000" fill="hold"/>
                                        <p:tgtEl>
                                          <p:spTgt spid="5"/>
                                        </p:tgtEl>
                                        <p:attrNameLst>
                                          <p:attrName>ppt_x</p:attrName>
                                          <p:attrName>ppt_y</p:attrName>
                                        </p:attrNameLst>
                                      </p:cBhvr>
                                      <p:rCtr x="247" y="7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reproducibility check?</a:t>
            </a:r>
          </a:p>
        </p:txBody>
      </p:sp>
      <p:sp>
        <p:nvSpPr>
          <p:cNvPr id="2" name="Content Placeholder 1"/>
          <p:cNvSpPr>
            <a:spLocks noGrp="1"/>
          </p:cNvSpPr>
          <p:nvPr>
            <p:ph sz="half" idx="2"/>
          </p:nvPr>
        </p:nvSpPr>
        <p:spPr/>
        <p:txBody>
          <a:bodyPr>
            <a:normAutofit fontScale="85000" lnSpcReduction="20000"/>
          </a:bodyPr>
          <a:lstStyle/>
          <a:p>
            <a:pPr marL="0" indent="0">
              <a:buNone/>
            </a:pPr>
            <a:r>
              <a:rPr lang="en-US" dirty="0"/>
              <a:t>INSTRUCTIONS: </a:t>
            </a:r>
          </a:p>
          <a:p>
            <a:r>
              <a:rPr lang="en-US" dirty="0"/>
              <a:t>Describe your findings both positive and negative in some detail, for each </a:t>
            </a:r>
            <a:r>
              <a:rPr lang="en-US" b="1" dirty="0"/>
              <a:t>Data Preparation Code, Figure, Table, and any in-text numbers</a:t>
            </a:r>
            <a:r>
              <a:rPr lang="en-US" dirty="0"/>
              <a:t>. </a:t>
            </a:r>
          </a:p>
          <a:p>
            <a:r>
              <a:rPr lang="en-US" dirty="0"/>
              <a:t>When errors happen, be as precise as possible. </a:t>
            </a:r>
          </a:p>
          <a:p>
            <a:pPr lvl="1"/>
            <a:r>
              <a:rPr lang="en-US" dirty="0"/>
              <a:t>For differences in figures, provide screenshot of manuscript figure, as well as the figure produced by the code you ran. </a:t>
            </a:r>
          </a:p>
          <a:p>
            <a:pPr lvl="1"/>
            <a:r>
              <a:rPr lang="en-US" dirty="0"/>
              <a:t>For differences in numbers, provide both the number as reported in the manuscript, as well as the number replicated. </a:t>
            </a:r>
          </a:p>
        </p:txBody>
      </p:sp>
      <p:sp>
        <p:nvSpPr>
          <p:cNvPr id="3" name="Content Placeholder 2"/>
          <p:cNvSpPr>
            <a:spLocks noGrp="1"/>
          </p:cNvSpPr>
          <p:nvPr>
            <p:ph sz="half" idx="1"/>
          </p:nvPr>
        </p:nvSpPr>
        <p:spPr/>
        <p:txBody>
          <a:bodyPr>
            <a:normAutofit fontScale="85000" lnSpcReduction="2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b="1"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1012767" y="3764475"/>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6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3.33333E-6 L -0.00104 0.1125 " pathEditMode="relative" rAng="0" ptsTypes="AA">
                                      <p:cBhvr>
                                        <p:cTn id="6" dur="1000" fill="hold"/>
                                        <p:tgtEl>
                                          <p:spTgt spid="5"/>
                                        </p:tgtEl>
                                        <p:attrNameLst>
                                          <p:attrName>ppt_x</p:attrName>
                                          <p:attrName>ppt_y</p:attrName>
                                        </p:attrNameLst>
                                      </p:cBhvr>
                                      <p:rCtr x="-52" y="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1499576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tips from the “frequently gotten wrong” bin</a:t>
            </a:r>
          </a:p>
        </p:txBody>
      </p:sp>
      <p:sp>
        <p:nvSpPr>
          <p:cNvPr id="3" name="Content Placeholder 2"/>
          <p:cNvSpPr>
            <a:spLocks noGrp="1"/>
          </p:cNvSpPr>
          <p:nvPr>
            <p:ph sz="half" idx="1"/>
          </p:nvPr>
        </p:nvSpPr>
        <p:spPr/>
        <p:txBody>
          <a:bodyPr/>
          <a:lstStyle/>
          <a:p>
            <a:r>
              <a:rPr lang="en-US" dirty="0"/>
              <a:t>Set the project directory </a:t>
            </a:r>
            <a:r>
              <a:rPr lang="en-US" b="1" u="sng" dirty="0"/>
              <a:t>ONCE</a:t>
            </a:r>
            <a:r>
              <a:rPr lang="en-US" dirty="0"/>
              <a:t> in code, or </a:t>
            </a:r>
            <a:r>
              <a:rPr lang="en-US" b="1" u="sng" dirty="0"/>
              <a:t>NEVER</a:t>
            </a:r>
            <a:r>
              <a:rPr lang="en-US" dirty="0"/>
              <a:t> </a:t>
            </a:r>
            <a:br>
              <a:rPr lang="en-US" dirty="0"/>
            </a:br>
            <a:r>
              <a:rPr lang="en-US" sz="2000" dirty="0">
                <a:solidFill>
                  <a:schemeClr val="accent1"/>
                </a:solidFill>
              </a:rPr>
              <a:t>(Stata, </a:t>
            </a:r>
            <a:r>
              <a:rPr lang="en-US" sz="2000" dirty="0">
                <a:solidFill>
                  <a:schemeClr val="accent2"/>
                </a:solidFill>
              </a:rPr>
              <a:t>R</a:t>
            </a:r>
            <a:r>
              <a:rPr lang="en-US" sz="2000" dirty="0">
                <a:solidFill>
                  <a:schemeClr val="accent1"/>
                </a:solidFill>
              </a:rPr>
              <a:t>, </a:t>
            </a:r>
            <a:r>
              <a:rPr lang="en-US" sz="2000" dirty="0">
                <a:solidFill>
                  <a:schemeClr val="accent6"/>
                </a:solidFill>
              </a:rPr>
              <a:t>Python</a:t>
            </a:r>
            <a:r>
              <a:rPr lang="en-US" sz="2000" dirty="0">
                <a:solidFill>
                  <a:schemeClr val="accent1"/>
                </a:solidFill>
              </a:rPr>
              <a:t>)</a:t>
            </a:r>
          </a:p>
          <a:p>
            <a:r>
              <a:rPr lang="en-US" dirty="0"/>
              <a:t>Use </a:t>
            </a:r>
            <a:r>
              <a:rPr lang="en-US" b="1" u="sng" dirty="0"/>
              <a:t>placeholders</a:t>
            </a:r>
            <a:r>
              <a:rPr lang="en-US" dirty="0"/>
              <a:t> (</a:t>
            </a:r>
            <a:r>
              <a:rPr lang="en-US" dirty="0" err="1"/>
              <a:t>globals</a:t>
            </a:r>
            <a:r>
              <a:rPr lang="en-US" dirty="0"/>
              <a:t>, </a:t>
            </a:r>
            <a:r>
              <a:rPr lang="en-US" dirty="0" err="1"/>
              <a:t>libnames</a:t>
            </a:r>
            <a:r>
              <a:rPr lang="en-US" dirty="0"/>
              <a:t>, etc.) for common locations ($CONFDATA, $TABLES, $CODE) </a:t>
            </a:r>
            <a:r>
              <a:rPr lang="en-US" sz="1800" dirty="0">
                <a:solidFill>
                  <a:schemeClr val="accent1"/>
                </a:solidFill>
              </a:rPr>
              <a:t>(Stata, </a:t>
            </a:r>
            <a:r>
              <a:rPr lang="en-US" sz="1800" dirty="0">
                <a:solidFill>
                  <a:schemeClr val="accent2"/>
                </a:solidFill>
              </a:rPr>
              <a:t>R</a:t>
            </a:r>
            <a:r>
              <a:rPr lang="en-US" sz="1800" dirty="0">
                <a:solidFill>
                  <a:schemeClr val="accent1"/>
                </a:solidFill>
              </a:rPr>
              <a:t>, </a:t>
            </a:r>
            <a:r>
              <a:rPr lang="en-US" sz="1800" dirty="0">
                <a:solidFill>
                  <a:schemeClr val="accent6"/>
                </a:solidFill>
              </a:rPr>
              <a:t>Python, </a:t>
            </a:r>
            <a:r>
              <a:rPr lang="en-US" sz="1800" dirty="0">
                <a:solidFill>
                  <a:schemeClr val="accent4"/>
                </a:solidFill>
              </a:rPr>
              <a:t>SAS</a:t>
            </a:r>
            <a:r>
              <a:rPr lang="en-US" sz="1800" dirty="0">
                <a:solidFill>
                  <a:schemeClr val="accent1"/>
                </a:solidFill>
              </a:rPr>
              <a:t>)</a:t>
            </a:r>
          </a:p>
          <a:p>
            <a:r>
              <a:rPr lang="en-US" b="1" u="sng" dirty="0"/>
              <a:t>Write out all tables, figures</a:t>
            </a:r>
            <a:r>
              <a:rPr lang="en-US" dirty="0"/>
              <a:t>, and in-text numbers into separate files</a:t>
            </a:r>
          </a:p>
          <a:p>
            <a:endParaRPr lang="en-US" dirty="0"/>
          </a:p>
        </p:txBody>
      </p:sp>
      <p:sp>
        <p:nvSpPr>
          <p:cNvPr id="4" name="Content Placeholder 3"/>
          <p:cNvSpPr>
            <a:spLocks noGrp="1"/>
          </p:cNvSpPr>
          <p:nvPr>
            <p:ph sz="half" idx="2"/>
          </p:nvPr>
        </p:nvSpPr>
        <p:spPr/>
        <p:txBody>
          <a:bodyPr/>
          <a:lstStyle/>
          <a:p>
            <a:pPr marL="0" indent="0">
              <a:buNone/>
            </a:pPr>
            <a:r>
              <a:rPr lang="en-US" dirty="0"/>
              <a:t>If you need to </a:t>
            </a:r>
            <a:r>
              <a:rPr lang="en-US" dirty="0">
                <a:solidFill>
                  <a:srgbClr val="FF0000"/>
                </a:solidFill>
              </a:rPr>
              <a:t>manually</a:t>
            </a:r>
            <a:r>
              <a:rPr lang="en-US" dirty="0"/>
              <a:t> modify the code to obtain a series of tables/figures/columns, you’re doing something wrong:</a:t>
            </a:r>
          </a:p>
          <a:p>
            <a:r>
              <a:rPr lang="en-US" dirty="0"/>
              <a:t>Use </a:t>
            </a:r>
            <a:r>
              <a:rPr lang="en-US" b="1" dirty="0">
                <a:solidFill>
                  <a:schemeClr val="accent2"/>
                </a:solidFill>
              </a:rPr>
              <a:t>functions</a:t>
            </a:r>
            <a:r>
              <a:rPr lang="en-US" b="1" dirty="0"/>
              <a:t>, </a:t>
            </a:r>
            <a:r>
              <a:rPr lang="en-US" b="1" dirty="0">
                <a:solidFill>
                  <a:schemeClr val="accent1"/>
                </a:solidFill>
              </a:rPr>
              <a:t>ado files, programs</a:t>
            </a:r>
            <a:r>
              <a:rPr lang="en-US" b="1" dirty="0"/>
              <a:t>, </a:t>
            </a:r>
            <a:r>
              <a:rPr lang="en-US" b="1" dirty="0">
                <a:solidFill>
                  <a:schemeClr val="accent4"/>
                </a:solidFill>
              </a:rPr>
              <a:t>macros</a:t>
            </a:r>
            <a:r>
              <a:rPr lang="en-US" b="1" dirty="0"/>
              <a:t>, </a:t>
            </a:r>
            <a:r>
              <a:rPr lang="en-US" b="1" dirty="0">
                <a:solidFill>
                  <a:schemeClr val="accent6"/>
                </a:solidFill>
              </a:rPr>
              <a:t>subroutines</a:t>
            </a:r>
          </a:p>
          <a:p>
            <a:r>
              <a:rPr lang="en-US" dirty="0"/>
              <a:t>Use </a:t>
            </a:r>
            <a:r>
              <a:rPr lang="en-US" b="1" dirty="0"/>
              <a:t>loops, parameters, parameter files </a:t>
            </a:r>
            <a:r>
              <a:rPr lang="en-US" dirty="0"/>
              <a:t>to call those subroutines</a:t>
            </a:r>
          </a:p>
        </p:txBody>
      </p:sp>
    </p:spTree>
    <p:extLst>
      <p:ext uri="{BB962C8B-B14F-4D97-AF65-F5344CB8AC3E}">
        <p14:creationId xmlns:p14="http://schemas.microsoft.com/office/powerpoint/2010/main" val="4115586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tips from the “frequently gotten wrong” bin</a:t>
            </a:r>
          </a:p>
        </p:txBody>
      </p:sp>
      <p:sp>
        <p:nvSpPr>
          <p:cNvPr id="3" name="Content Placeholder 2"/>
          <p:cNvSpPr>
            <a:spLocks noGrp="1"/>
          </p:cNvSpPr>
          <p:nvPr>
            <p:ph sz="half" idx="1"/>
          </p:nvPr>
        </p:nvSpPr>
        <p:spPr/>
        <p:txBody>
          <a:bodyPr/>
          <a:lstStyle/>
          <a:p>
            <a:pPr marL="0" indent="0">
              <a:buNone/>
            </a:pPr>
            <a:r>
              <a:rPr lang="en-US" dirty="0"/>
              <a:t>Cleanly </a:t>
            </a:r>
            <a:r>
              <a:rPr lang="en-US" b="1" u="sng" dirty="0"/>
              <a:t>separate</a:t>
            </a:r>
          </a:p>
          <a:p>
            <a:r>
              <a:rPr lang="en-US" dirty="0">
                <a:solidFill>
                  <a:schemeClr val="accent2"/>
                </a:solidFill>
              </a:rPr>
              <a:t>Confidential data </a:t>
            </a:r>
            <a:r>
              <a:rPr lang="en-US" dirty="0"/>
              <a:t>and </a:t>
            </a:r>
            <a:r>
              <a:rPr lang="en-US" dirty="0">
                <a:solidFill>
                  <a:schemeClr val="accent6"/>
                </a:solidFill>
              </a:rPr>
              <a:t>public use </a:t>
            </a:r>
            <a:r>
              <a:rPr lang="en-US" dirty="0"/>
              <a:t>data</a:t>
            </a:r>
          </a:p>
          <a:p>
            <a:pPr lvl="1"/>
            <a:r>
              <a:rPr lang="en-US" dirty="0"/>
              <a:t>You are going to have to provide copies of the public use data without compromising confidentiality</a:t>
            </a:r>
          </a:p>
          <a:p>
            <a:r>
              <a:rPr lang="en-US" dirty="0">
                <a:solidFill>
                  <a:schemeClr val="accent2"/>
                </a:solidFill>
              </a:rPr>
              <a:t>Confidential parameters </a:t>
            </a:r>
            <a:r>
              <a:rPr lang="en-US" dirty="0"/>
              <a:t>and the </a:t>
            </a:r>
            <a:r>
              <a:rPr lang="en-US" dirty="0">
                <a:solidFill>
                  <a:schemeClr val="accent6"/>
                </a:solidFill>
              </a:rPr>
              <a:t>rest of the code</a:t>
            </a:r>
          </a:p>
          <a:p>
            <a:pPr lvl="1"/>
            <a:r>
              <a:rPr lang="en-US" dirty="0"/>
              <a:t>Reduces need to redact programs</a:t>
            </a:r>
          </a:p>
        </p:txBody>
      </p:sp>
      <p:pic>
        <p:nvPicPr>
          <p:cNvPr id="5" name="Content Placeholder 4"/>
          <p:cNvPicPr>
            <a:picLocks noGrp="1" noChangeAspect="1"/>
          </p:cNvPicPr>
          <p:nvPr>
            <p:ph sz="half" idx="2"/>
          </p:nvPr>
        </p:nvPicPr>
        <p:blipFill>
          <a:blip r:embed="rId2"/>
          <a:stretch>
            <a:fillRect/>
          </a:stretch>
        </p:blipFill>
        <p:spPr>
          <a:xfrm>
            <a:off x="6921405" y="3439290"/>
            <a:ext cx="3683189" cy="1124008"/>
          </a:xfrm>
          <a:prstGeom prst="rect">
            <a:avLst/>
          </a:prstGeom>
          <a:ln>
            <a:solidFill>
              <a:schemeClr val="accent1">
                <a:shade val="50000"/>
              </a:schemeClr>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8379407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tips from the “frequently gotten wrong” bin</a:t>
            </a:r>
          </a:p>
        </p:txBody>
      </p:sp>
      <p:sp>
        <p:nvSpPr>
          <p:cNvPr id="3" name="Content Placeholder 2"/>
          <p:cNvSpPr>
            <a:spLocks noGrp="1"/>
          </p:cNvSpPr>
          <p:nvPr>
            <p:ph sz="half" idx="1"/>
          </p:nvPr>
        </p:nvSpPr>
        <p:spPr/>
        <p:txBody>
          <a:bodyPr/>
          <a:lstStyle/>
          <a:p>
            <a:pPr marL="0" indent="0">
              <a:buNone/>
            </a:pPr>
            <a:r>
              <a:rPr lang="en-US" dirty="0"/>
              <a:t>Have “</a:t>
            </a:r>
            <a:r>
              <a:rPr lang="en-US" b="1" u="sng" dirty="0"/>
              <a:t>computational empathy</a:t>
            </a:r>
            <a:r>
              <a:rPr lang="en-US" dirty="0"/>
              <a:t>”</a:t>
            </a:r>
          </a:p>
          <a:p>
            <a:r>
              <a:rPr lang="en-US" dirty="0"/>
              <a:t>Consider cross-platform </a:t>
            </a:r>
            <a:r>
              <a:rPr lang="en-US" dirty="0" err="1"/>
              <a:t>programmng</a:t>
            </a:r>
            <a:r>
              <a:rPr lang="en-US" dirty="0"/>
              <a:t> practices</a:t>
            </a:r>
          </a:p>
          <a:p>
            <a:r>
              <a:rPr lang="en-US" dirty="0"/>
              <a:t>Consider that the replicator can learn from the process</a:t>
            </a:r>
          </a:p>
          <a:p>
            <a:pPr lvl="1"/>
            <a:r>
              <a:rPr lang="en-US" dirty="0"/>
              <a:t>They probably don’t have the same knowledge</a:t>
            </a:r>
          </a:p>
          <a:p>
            <a:r>
              <a:rPr lang="en-US" dirty="0"/>
              <a:t>Consider that the replicator might not have the same modules/packages/etc.</a:t>
            </a:r>
          </a:p>
        </p:txBody>
      </p:sp>
      <p:sp>
        <p:nvSpPr>
          <p:cNvPr id="4" name="Content Placeholder 3"/>
          <p:cNvSpPr>
            <a:spLocks noGrp="1"/>
          </p:cNvSpPr>
          <p:nvPr>
            <p:ph sz="half" idx="2"/>
          </p:nvPr>
        </p:nvSpPr>
        <p:spPr/>
        <p:txBody>
          <a:bodyPr/>
          <a:lstStyle/>
          <a:p>
            <a:endParaRPr lang="en-US" dirty="0"/>
          </a:p>
          <a:p>
            <a:r>
              <a:rPr lang="en-US" dirty="0"/>
              <a:t>Path and filenames:</a:t>
            </a:r>
          </a:p>
          <a:p>
            <a:pPr lvl="1"/>
            <a:r>
              <a:rPr lang="en-US" dirty="0">
                <a:solidFill>
                  <a:schemeClr val="accent1"/>
                </a:solidFill>
              </a:rPr>
              <a:t>Stata: always use forward slashes, even on Windows</a:t>
            </a:r>
            <a:br>
              <a:rPr lang="en-US" dirty="0">
                <a:solidFill>
                  <a:schemeClr val="accent1"/>
                </a:solidFill>
              </a:rPr>
            </a:br>
            <a:r>
              <a:rPr lang="en-US" sz="1800" b="1" dirty="0">
                <a:solidFill>
                  <a:schemeClr val="accent1"/>
                </a:solidFill>
                <a:latin typeface="Source Code Pro" panose="020B0509030403020204" pitchFamily="49" charset="0"/>
                <a:ea typeface="Source Code Pro" panose="020B0509030403020204" pitchFamily="49" charset="0"/>
              </a:rPr>
              <a:t>use “$data/path/</a:t>
            </a:r>
            <a:r>
              <a:rPr lang="en-US" sz="1800" b="1" dirty="0" err="1">
                <a:solidFill>
                  <a:schemeClr val="accent1"/>
                </a:solidFill>
                <a:latin typeface="Source Code Pro" panose="020B0509030403020204" pitchFamily="49" charset="0"/>
                <a:ea typeface="Source Code Pro" panose="020B0509030403020204" pitchFamily="49" charset="0"/>
              </a:rPr>
              <a:t>data.dta</a:t>
            </a:r>
            <a:r>
              <a:rPr lang="en-US" sz="1800" b="1" dirty="0">
                <a:solidFill>
                  <a:schemeClr val="accent1"/>
                </a:solidFill>
                <a:latin typeface="Source Code Pro" panose="020B0509030403020204" pitchFamily="49" charset="0"/>
                <a:ea typeface="Source Code Pro" panose="020B0509030403020204" pitchFamily="49" charset="0"/>
              </a:rPr>
              <a:t>”</a:t>
            </a:r>
          </a:p>
          <a:p>
            <a:pPr lvl="1"/>
            <a:r>
              <a:rPr lang="en-US" dirty="0">
                <a:solidFill>
                  <a:schemeClr val="accent2"/>
                </a:solidFill>
              </a:rPr>
              <a:t>R: use “</a:t>
            </a:r>
            <a:r>
              <a:rPr lang="en-US" sz="2000" dirty="0" err="1">
                <a:solidFill>
                  <a:schemeClr val="accent2"/>
                </a:solidFill>
                <a:latin typeface="Source Code Pro" panose="020B0509030403020204" pitchFamily="49" charset="0"/>
                <a:ea typeface="Source Code Pro" panose="020B0509030403020204" pitchFamily="49" charset="0"/>
              </a:rPr>
              <a:t>file.path</a:t>
            </a:r>
            <a:r>
              <a:rPr lang="en-US" sz="2000" dirty="0">
                <a:solidFill>
                  <a:schemeClr val="accent2"/>
                </a:solidFill>
                <a:latin typeface="Source Code Pro" panose="020B0509030403020204" pitchFamily="49" charset="0"/>
                <a:ea typeface="Source Code Pro" panose="020B0509030403020204" pitchFamily="49" charset="0"/>
              </a:rPr>
              <a:t>()</a:t>
            </a:r>
            <a:r>
              <a:rPr lang="en-US" dirty="0">
                <a:solidFill>
                  <a:schemeClr val="accent2"/>
                </a:solidFill>
              </a:rPr>
              <a:t>”</a:t>
            </a:r>
            <a:br>
              <a:rPr lang="en-US" dirty="0">
                <a:solidFill>
                  <a:schemeClr val="accent2"/>
                </a:solidFill>
              </a:rPr>
            </a:br>
            <a:r>
              <a:rPr lang="en-US" sz="1600" b="1" dirty="0">
                <a:solidFill>
                  <a:schemeClr val="accent2"/>
                </a:solidFill>
                <a:latin typeface="Source Code Pro" panose="020B0509030403020204" pitchFamily="49" charset="0"/>
                <a:ea typeface="Source Code Pro" panose="020B0509030403020204" pitchFamily="49" charset="0"/>
              </a:rPr>
              <a:t>x &lt;- read(</a:t>
            </a:r>
            <a:r>
              <a:rPr lang="en-US" sz="1600" b="1" dirty="0" err="1">
                <a:solidFill>
                  <a:schemeClr val="accent2"/>
                </a:solidFill>
                <a:latin typeface="Source Code Pro" panose="020B0509030403020204" pitchFamily="49" charset="0"/>
                <a:ea typeface="Source Code Pro" panose="020B0509030403020204" pitchFamily="49" charset="0"/>
              </a:rPr>
              <a:t>file.path</a:t>
            </a:r>
            <a:r>
              <a:rPr lang="en-US" sz="1600" b="1" dirty="0">
                <a:solidFill>
                  <a:schemeClr val="accent2"/>
                </a:solidFill>
                <a:latin typeface="Source Code Pro" panose="020B0509030403020204" pitchFamily="49" charset="0"/>
                <a:ea typeface="Source Code Pro" panose="020B0509030403020204" pitchFamily="49" charset="0"/>
              </a:rPr>
              <a:t>(data,”</a:t>
            </a:r>
            <a:r>
              <a:rPr lang="en-US" sz="1600" b="1" dirty="0" err="1">
                <a:solidFill>
                  <a:schemeClr val="accent2"/>
                </a:solidFill>
                <a:latin typeface="Source Code Pro" panose="020B0509030403020204" pitchFamily="49" charset="0"/>
                <a:ea typeface="Source Code Pro" panose="020B0509030403020204" pitchFamily="49" charset="0"/>
              </a:rPr>
              <a:t>data.dta</a:t>
            </a:r>
            <a:r>
              <a:rPr lang="en-US" sz="1600" b="1" dirty="0">
                <a:solidFill>
                  <a:schemeClr val="accent2"/>
                </a:solidFill>
                <a:latin typeface="Source Code Pro" panose="020B0509030403020204" pitchFamily="49" charset="0"/>
                <a:ea typeface="Source Code Pro" panose="020B0509030403020204" pitchFamily="49" charset="0"/>
              </a:rPr>
              <a:t>”)</a:t>
            </a:r>
          </a:p>
          <a:p>
            <a:pPr lvl="1"/>
            <a:r>
              <a:rPr lang="en-US" dirty="0">
                <a:solidFill>
                  <a:schemeClr val="accent4"/>
                </a:solidFill>
              </a:rPr>
              <a:t>SAS: use </a:t>
            </a:r>
            <a:r>
              <a:rPr lang="en-US" sz="2000" dirty="0">
                <a:solidFill>
                  <a:schemeClr val="accent4"/>
                </a:solidFill>
                <a:latin typeface="Source Code Pro" panose="020B0509030403020204" pitchFamily="49" charset="0"/>
                <a:ea typeface="Source Code Pro" panose="020B0509030403020204" pitchFamily="49" charset="0"/>
              </a:rPr>
              <a:t>filename</a:t>
            </a:r>
            <a:r>
              <a:rPr lang="en-US" dirty="0">
                <a:solidFill>
                  <a:schemeClr val="accent4"/>
                </a:solidFill>
              </a:rPr>
              <a:t> and </a:t>
            </a:r>
            <a:r>
              <a:rPr lang="en-US" sz="2000" dirty="0" err="1">
                <a:solidFill>
                  <a:schemeClr val="accent4"/>
                </a:solidFill>
                <a:latin typeface="Source Code Pro" panose="020B0509030403020204" pitchFamily="49" charset="0"/>
                <a:ea typeface="Source Code Pro" panose="020B0509030403020204" pitchFamily="49" charset="0"/>
              </a:rPr>
              <a:t>libname</a:t>
            </a:r>
            <a:r>
              <a:rPr lang="en-US" dirty="0">
                <a:solidFill>
                  <a:schemeClr val="accent4"/>
                </a:solidFill>
              </a:rPr>
              <a:t> to abstract</a:t>
            </a:r>
            <a:br>
              <a:rPr lang="en-US" dirty="0">
                <a:solidFill>
                  <a:schemeClr val="accent4"/>
                </a:solidFill>
              </a:rPr>
            </a:br>
            <a:r>
              <a:rPr lang="en-US" sz="2000" b="1" dirty="0">
                <a:solidFill>
                  <a:schemeClr val="accent4"/>
                </a:solidFill>
                <a:latin typeface="Source Code Pro" panose="020B0509030403020204" pitchFamily="49" charset="0"/>
                <a:ea typeface="Source Code Pro" panose="020B0509030403020204" pitchFamily="49" charset="0"/>
              </a:rPr>
              <a:t>data DATALIB.step1;</a:t>
            </a:r>
            <a:br>
              <a:rPr lang="en-US" sz="2000" b="1" dirty="0">
                <a:solidFill>
                  <a:schemeClr val="accent4"/>
                </a:solidFill>
                <a:latin typeface="Source Code Pro" panose="020B0509030403020204" pitchFamily="49" charset="0"/>
                <a:ea typeface="Source Code Pro" panose="020B0509030403020204" pitchFamily="49" charset="0"/>
              </a:rPr>
            </a:br>
            <a:r>
              <a:rPr lang="en-US" sz="2000" b="1" dirty="0">
                <a:solidFill>
                  <a:schemeClr val="accent4"/>
                </a:solidFill>
                <a:latin typeface="Source Code Pro" panose="020B0509030403020204" pitchFamily="49" charset="0"/>
                <a:ea typeface="Source Code Pro" panose="020B0509030403020204" pitchFamily="49" charset="0"/>
              </a:rPr>
              <a:t>set CONFLIB.slid_1996;</a:t>
            </a:r>
            <a:endParaRPr lang="en-US" sz="2000" b="1" dirty="0">
              <a:solidFill>
                <a:schemeClr val="accent1"/>
              </a:solidFill>
              <a:latin typeface="Source Code Pro" panose="020B0509030403020204" pitchFamily="49" charset="0"/>
              <a:ea typeface="Source Code Pro" panose="020B0509030403020204" pitchFamily="49" charset="0"/>
            </a:endParaRPr>
          </a:p>
          <a:p>
            <a:pPr lvl="1"/>
            <a:endParaRPr lang="en-US" dirty="0"/>
          </a:p>
        </p:txBody>
      </p:sp>
    </p:spTree>
    <p:extLst>
      <p:ext uri="{BB962C8B-B14F-4D97-AF65-F5344CB8AC3E}">
        <p14:creationId xmlns:p14="http://schemas.microsoft.com/office/powerpoint/2010/main" val="2490118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err="1"/>
              <a:t>Matlab</a:t>
            </a:r>
            <a:r>
              <a:rPr lang="en-US" dirty="0"/>
              <a:t>-based simulation</a:t>
            </a:r>
          </a:p>
          <a:p>
            <a:r>
              <a:rPr lang="en-US" dirty="0"/>
              <a:t>Real example, 10 figures, 4 panels each</a:t>
            </a:r>
          </a:p>
        </p:txBody>
      </p:sp>
      <p:sp>
        <p:nvSpPr>
          <p:cNvPr id="4" name="Content Placeholder 3"/>
          <p:cNvSpPr>
            <a:spLocks noGrp="1"/>
          </p:cNvSpPr>
          <p:nvPr>
            <p:ph sz="half" idx="2"/>
          </p:nvPr>
        </p:nvSpPr>
        <p:spPr/>
        <p:txBody>
          <a:bodyPr/>
          <a:lstStyle/>
          <a:p>
            <a:r>
              <a:rPr lang="en-US" dirty="0">
                <a:solidFill>
                  <a:schemeClr val="accent5"/>
                </a:solidFill>
              </a:rPr>
              <a:t>For Figure 5a, comment line 52, uncomment line 151, run the code, then copy the figure into your document.</a:t>
            </a:r>
          </a:p>
          <a:p>
            <a:r>
              <a:rPr lang="en-US" dirty="0">
                <a:solidFill>
                  <a:schemeClr val="accent5"/>
                </a:solidFill>
              </a:rPr>
              <a:t>For Figure 5b, comment line 151 again, leave line 52 commented, and change the parameter on line 75 to “3”</a:t>
            </a:r>
          </a:p>
          <a:p>
            <a:r>
              <a:rPr lang="en-US" dirty="0">
                <a:solidFill>
                  <a:schemeClr val="accent5"/>
                </a:solidFill>
              </a:rPr>
              <a:t>…. </a:t>
            </a:r>
          </a:p>
        </p:txBody>
      </p:sp>
    </p:spTree>
    <p:extLst>
      <p:ext uri="{BB962C8B-B14F-4D97-AF65-F5344CB8AC3E}">
        <p14:creationId xmlns:p14="http://schemas.microsoft.com/office/powerpoint/2010/main" val="4227295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a:t>Stata-based estimation</a:t>
            </a:r>
          </a:p>
          <a:p>
            <a:r>
              <a:rPr lang="en-US" dirty="0"/>
              <a:t>4 variants</a:t>
            </a:r>
          </a:p>
        </p:txBody>
      </p:sp>
      <p:sp>
        <p:nvSpPr>
          <p:cNvPr id="4" name="Content Placeholder 3"/>
          <p:cNvSpPr>
            <a:spLocks noGrp="1"/>
          </p:cNvSpPr>
          <p:nvPr>
            <p:ph sz="half" idx="2"/>
          </p:nvPr>
        </p:nvSpPr>
        <p:spPr/>
        <p:txBody>
          <a:bodyPr/>
          <a:lstStyle/>
          <a:p>
            <a:r>
              <a:rPr lang="en-US" dirty="0">
                <a:solidFill>
                  <a:schemeClr val="accent5"/>
                </a:solidFill>
              </a:rPr>
              <a:t>Run the data creation programs, then copy the data to Folder A</a:t>
            </a:r>
          </a:p>
          <a:p>
            <a:r>
              <a:rPr lang="en-US" dirty="0">
                <a:solidFill>
                  <a:schemeClr val="accent5"/>
                </a:solidFill>
              </a:rPr>
              <a:t>Copy programs “b.do” and “c.do” from Folder A to Folder B, but modify “c.do” on line 20</a:t>
            </a:r>
          </a:p>
          <a:p>
            <a:r>
              <a:rPr lang="en-US" dirty="0">
                <a:solidFill>
                  <a:schemeClr val="accent5"/>
                </a:solidFill>
              </a:rPr>
              <a:t>Once done, convert the output from “d.do” to a </a:t>
            </a:r>
            <a:r>
              <a:rPr lang="en-US" dirty="0" err="1">
                <a:solidFill>
                  <a:schemeClr val="accent5"/>
                </a:solidFill>
              </a:rPr>
              <a:t>Matlab</a:t>
            </a:r>
            <a:r>
              <a:rPr lang="en-US" dirty="0">
                <a:solidFill>
                  <a:schemeClr val="accent5"/>
                </a:solidFill>
              </a:rPr>
              <a:t> file, and run the simulation in Folder B/C</a:t>
            </a:r>
          </a:p>
          <a:p>
            <a:r>
              <a:rPr lang="en-US" dirty="0">
                <a:solidFill>
                  <a:schemeClr val="accent5"/>
                </a:solidFill>
              </a:rPr>
              <a:t>…. </a:t>
            </a:r>
          </a:p>
        </p:txBody>
      </p:sp>
    </p:spTree>
    <p:extLst>
      <p:ext uri="{BB962C8B-B14F-4D97-AF65-F5344CB8AC3E}">
        <p14:creationId xmlns:p14="http://schemas.microsoft.com/office/powerpoint/2010/main" val="35096987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Ideal setup</a:t>
            </a:r>
          </a:p>
        </p:txBody>
      </p:sp>
      <p:sp>
        <p:nvSpPr>
          <p:cNvPr id="3" name="Content Placeholder 2"/>
          <p:cNvSpPr>
            <a:spLocks noGrp="1"/>
          </p:cNvSpPr>
          <p:nvPr>
            <p:ph sz="half" idx="1"/>
          </p:nvPr>
        </p:nvSpPr>
        <p:spPr/>
        <p:txBody>
          <a:bodyPr>
            <a:normAutofit lnSpcReduction="10000"/>
          </a:bodyPr>
          <a:lstStyle/>
          <a:p>
            <a:r>
              <a:rPr lang="en-US" dirty="0"/>
              <a:t>1 program to prepare the setup</a:t>
            </a:r>
          </a:p>
          <a:p>
            <a:pPr lvl="1"/>
            <a:r>
              <a:rPr lang="en-US" dirty="0"/>
              <a:t>Installs all packages</a:t>
            </a:r>
          </a:p>
          <a:p>
            <a:pPr lvl="1"/>
            <a:r>
              <a:rPr lang="en-US" dirty="0"/>
              <a:t>Creates all directories</a:t>
            </a:r>
          </a:p>
          <a:p>
            <a:r>
              <a:rPr lang="en-US" dirty="0"/>
              <a:t>1 program (or a very small number) that creates the rest</a:t>
            </a:r>
          </a:p>
          <a:p>
            <a:pPr lvl="1"/>
            <a:r>
              <a:rPr lang="en-US" dirty="0"/>
              <a:t>Possibly with macros/ ado files/ subroutines</a:t>
            </a:r>
          </a:p>
          <a:p>
            <a:pPr lvl="1"/>
            <a:r>
              <a:rPr lang="en-US" dirty="0"/>
              <a:t>Possibly with parameter files that might differ per directory</a:t>
            </a:r>
          </a:p>
          <a:p>
            <a:r>
              <a:rPr lang="en-US" dirty="0"/>
              <a:t>All tables and figures are output programmatically</a:t>
            </a:r>
          </a:p>
        </p:txBody>
      </p:sp>
      <p:sp>
        <p:nvSpPr>
          <p:cNvPr id="4" name="Content Placeholder 3"/>
          <p:cNvSpPr>
            <a:spLocks noGrp="1"/>
          </p:cNvSpPr>
          <p:nvPr>
            <p:ph sz="half" idx="2"/>
          </p:nvPr>
        </p:nvSpPr>
        <p:spPr/>
        <p:txBody>
          <a:bodyPr>
            <a:normAutofit lnSpcReduction="10000"/>
          </a:bodyPr>
          <a:lstStyle/>
          <a:p>
            <a:r>
              <a:rPr lang="en-US" dirty="0">
                <a:solidFill>
                  <a:schemeClr val="accent6">
                    <a:lumMod val="50000"/>
                  </a:schemeClr>
                </a:solidFill>
              </a:rPr>
              <a:t>Setting up can be done in all languages</a:t>
            </a:r>
          </a:p>
          <a:p>
            <a:pPr lvl="1"/>
            <a:r>
              <a:rPr lang="en-US" dirty="0" err="1">
                <a:solidFill>
                  <a:schemeClr val="accent6">
                    <a:lumMod val="50000"/>
                  </a:schemeClr>
                </a:solidFill>
              </a:rPr>
              <a:t>Matlab</a:t>
            </a:r>
            <a:r>
              <a:rPr lang="en-US" dirty="0">
                <a:solidFill>
                  <a:schemeClr val="accent6">
                    <a:lumMod val="50000"/>
                  </a:schemeClr>
                </a:solidFill>
              </a:rPr>
              <a:t>, Stata, R, Python, Fortran</a:t>
            </a:r>
          </a:p>
          <a:p>
            <a:r>
              <a:rPr lang="en-US" dirty="0">
                <a:solidFill>
                  <a:schemeClr val="accent6">
                    <a:lumMod val="50000"/>
                  </a:schemeClr>
                </a:solidFill>
              </a:rPr>
              <a:t>Subroutines exist in all languages</a:t>
            </a:r>
          </a:p>
          <a:p>
            <a:pPr lvl="1"/>
            <a:r>
              <a:rPr lang="en-US" dirty="0">
                <a:solidFill>
                  <a:schemeClr val="accent6">
                    <a:lumMod val="50000"/>
                  </a:schemeClr>
                </a:solidFill>
              </a:rPr>
              <a:t>You might need to learn how!</a:t>
            </a:r>
          </a:p>
          <a:p>
            <a:r>
              <a:rPr lang="en-US" dirty="0">
                <a:solidFill>
                  <a:schemeClr val="accent6">
                    <a:lumMod val="50000"/>
                  </a:schemeClr>
                </a:solidFill>
              </a:rPr>
              <a:t>Ability to output figures and tables (Excel, </a:t>
            </a:r>
            <a:r>
              <a:rPr lang="en-US" dirty="0" err="1">
                <a:solidFill>
                  <a:schemeClr val="accent6">
                    <a:lumMod val="50000"/>
                  </a:schemeClr>
                </a:solidFill>
              </a:rPr>
              <a:t>LaTeX</a:t>
            </a:r>
            <a:r>
              <a:rPr lang="en-US" dirty="0">
                <a:solidFill>
                  <a:schemeClr val="accent6">
                    <a:lumMod val="50000"/>
                  </a:schemeClr>
                </a:solidFill>
              </a:rPr>
              <a:t>) exist in all languages</a:t>
            </a:r>
          </a:p>
        </p:txBody>
      </p:sp>
    </p:spTree>
    <p:extLst>
      <p:ext uri="{BB962C8B-B14F-4D97-AF65-F5344CB8AC3E}">
        <p14:creationId xmlns:p14="http://schemas.microsoft.com/office/powerpoint/2010/main" val="561802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4154984"/>
          </a:xfrm>
          <a:prstGeom prst="rect">
            <a:avLst/>
          </a:prstGeom>
          <a:noFill/>
        </p:spPr>
        <p:txBody>
          <a:bodyPr wrap="square" rtlCol="0">
            <a:spAutoFit/>
          </a:bodyPr>
          <a:lstStyle/>
          <a:p>
            <a:pPr algn="ctr"/>
            <a:r>
              <a:rPr lang="en-US" sz="8800" dirty="0">
                <a:solidFill>
                  <a:schemeClr val="bg1"/>
                </a:solidFill>
              </a:rPr>
              <a:t>Preparing Replication Package</a:t>
            </a:r>
            <a:endParaRPr lang="en-US" dirty="0">
              <a:solidFill>
                <a:schemeClr val="bg1"/>
              </a:solidFill>
            </a:endParaRPr>
          </a:p>
        </p:txBody>
      </p:sp>
    </p:spTree>
    <p:extLst>
      <p:ext uri="{BB962C8B-B14F-4D97-AF65-F5344CB8AC3E}">
        <p14:creationId xmlns:p14="http://schemas.microsoft.com/office/powerpoint/2010/main" val="34781392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Follow the steps</a:t>
            </a:r>
          </a:p>
        </p:txBody>
      </p:sp>
      <p:pic>
        <p:nvPicPr>
          <p:cNvPr id="7" name="Content Placeholder 6"/>
          <p:cNvPicPr>
            <a:picLocks noGrp="1" noChangeAspect="1"/>
          </p:cNvPicPr>
          <p:nvPr>
            <p:ph idx="1"/>
          </p:nvPr>
        </p:nvPicPr>
        <p:blipFill>
          <a:blip r:embed="rId2"/>
          <a:stretch>
            <a:fillRect/>
          </a:stretch>
        </p:blipFill>
        <p:spPr>
          <a:xfrm>
            <a:off x="2532436" y="1847850"/>
            <a:ext cx="7127127" cy="4351338"/>
          </a:xfrm>
          <a:prstGeom prst="rect">
            <a:avLst/>
          </a:prstGeom>
          <a:ln w="38100">
            <a:solidFill>
              <a:schemeClr val="tx1"/>
            </a:solidFill>
          </a:ln>
        </p:spPr>
      </p:pic>
      <p:sp>
        <p:nvSpPr>
          <p:cNvPr id="8" name="Rectangle 7"/>
          <p:cNvSpPr/>
          <p:nvPr/>
        </p:nvSpPr>
        <p:spPr>
          <a:xfrm>
            <a:off x="3048000" y="6356350"/>
            <a:ext cx="8290560" cy="369332"/>
          </a:xfrm>
          <a:prstGeom prst="rect">
            <a:avLst/>
          </a:prstGeom>
        </p:spPr>
        <p:txBody>
          <a:bodyPr wrap="square">
            <a:spAutoFit/>
          </a:bodyPr>
          <a:lstStyle/>
          <a:p>
            <a:r>
              <a:rPr lang="en-US" dirty="0">
                <a:hlinkClick r:id="rId3"/>
              </a:rPr>
              <a:t>https://aeadataeditor.github.io/aea-de-guidance/step-by-step.html</a:t>
            </a:r>
            <a:r>
              <a:rPr lang="en-US" dirty="0"/>
              <a:t> </a:t>
            </a:r>
          </a:p>
        </p:txBody>
      </p:sp>
    </p:spTree>
    <p:extLst>
      <p:ext uri="{BB962C8B-B14F-4D97-AF65-F5344CB8AC3E}">
        <p14:creationId xmlns:p14="http://schemas.microsoft.com/office/powerpoint/2010/main" val="489582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4154984"/>
          </a:xfrm>
          <a:prstGeom prst="rect">
            <a:avLst/>
          </a:prstGeom>
          <a:noFill/>
        </p:spPr>
        <p:txBody>
          <a:bodyPr wrap="square" rtlCol="0">
            <a:spAutoFit/>
          </a:bodyPr>
          <a:lstStyle/>
          <a:p>
            <a:pPr algn="ctr"/>
            <a:r>
              <a:rPr lang="en-US" sz="8800" dirty="0" err="1">
                <a:solidFill>
                  <a:schemeClr val="bg1"/>
                </a:solidFill>
              </a:rPr>
              <a:t>Reproduciblity</a:t>
            </a:r>
            <a:r>
              <a:rPr lang="en-US" sz="8800" dirty="0">
                <a:solidFill>
                  <a:schemeClr val="bg1"/>
                </a:solidFill>
              </a:rPr>
              <a:t> checks:</a:t>
            </a:r>
          </a:p>
          <a:p>
            <a:pPr algn="ctr"/>
            <a:r>
              <a:rPr lang="en-US" sz="8800" dirty="0">
                <a:solidFill>
                  <a:schemeClr val="bg1"/>
                </a:solidFill>
              </a:rPr>
              <a:t>The Process</a:t>
            </a:r>
            <a:endParaRPr lang="en-US" dirty="0">
              <a:solidFill>
                <a:schemeClr val="bg1"/>
              </a:solidFill>
            </a:endParaRPr>
          </a:p>
        </p:txBody>
      </p:sp>
    </p:spTree>
    <p:extLst>
      <p:ext uri="{BB962C8B-B14F-4D97-AF65-F5344CB8AC3E}">
        <p14:creationId xmlns:p14="http://schemas.microsoft.com/office/powerpoint/2010/main" val="12425036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test the replication package</a:t>
            </a:r>
          </a:p>
        </p:txBody>
      </p:sp>
      <p:sp>
        <p:nvSpPr>
          <p:cNvPr id="3" name="Content Placeholder 2"/>
          <p:cNvSpPr>
            <a:spLocks noGrp="1"/>
          </p:cNvSpPr>
          <p:nvPr>
            <p:ph sz="half" idx="1"/>
          </p:nvPr>
        </p:nvSpPr>
        <p:spPr/>
        <p:txBody>
          <a:bodyPr/>
          <a:lstStyle/>
          <a:p>
            <a:r>
              <a:rPr lang="en-US" dirty="0"/>
              <a:t>README</a:t>
            </a:r>
          </a:p>
          <a:p>
            <a:r>
              <a:rPr lang="en-US" dirty="0"/>
              <a:t>Full package of all programs, data you intend to provide</a:t>
            </a:r>
          </a:p>
          <a:p>
            <a:r>
              <a:rPr lang="en-US" dirty="0"/>
              <a:t>ZIP it up</a:t>
            </a:r>
          </a:p>
        </p:txBody>
      </p:sp>
      <p:sp>
        <p:nvSpPr>
          <p:cNvPr id="4" name="Content Placeholder 3"/>
          <p:cNvSpPr>
            <a:spLocks noGrp="1"/>
          </p:cNvSpPr>
          <p:nvPr>
            <p:ph sz="half" idx="2"/>
          </p:nvPr>
        </p:nvSpPr>
        <p:spPr/>
        <p:txBody>
          <a:bodyPr/>
          <a:lstStyle/>
          <a:p>
            <a:r>
              <a:rPr lang="en-US" dirty="0"/>
              <a:t>Now ask an </a:t>
            </a:r>
            <a:r>
              <a:rPr lang="en-US" dirty="0">
                <a:solidFill>
                  <a:schemeClr val="accent5"/>
                </a:solidFill>
              </a:rPr>
              <a:t>RA/ colleague/ friend/ grandma/ daughter </a:t>
            </a:r>
            <a:r>
              <a:rPr lang="en-US" dirty="0"/>
              <a:t>not previously involved to</a:t>
            </a:r>
          </a:p>
          <a:p>
            <a:pPr lvl="1"/>
            <a:r>
              <a:rPr lang="en-US" dirty="0">
                <a:solidFill>
                  <a:schemeClr val="accent6"/>
                </a:solidFill>
              </a:rPr>
              <a:t>Download the package</a:t>
            </a:r>
          </a:p>
          <a:p>
            <a:pPr lvl="1"/>
            <a:r>
              <a:rPr lang="en-US" dirty="0">
                <a:solidFill>
                  <a:schemeClr val="accent6"/>
                </a:solidFill>
              </a:rPr>
              <a:t>Follow the instructions in the README </a:t>
            </a:r>
            <a:r>
              <a:rPr lang="en-US" dirty="0">
                <a:solidFill>
                  <a:srgbClr val="C00000"/>
                </a:solidFill>
              </a:rPr>
              <a:t>without talking to you</a:t>
            </a:r>
            <a:r>
              <a:rPr lang="en-US" dirty="0">
                <a:solidFill>
                  <a:schemeClr val="accent6"/>
                </a:solidFill>
              </a:rPr>
              <a:t>!</a:t>
            </a:r>
          </a:p>
          <a:p>
            <a:pPr lvl="1"/>
            <a:r>
              <a:rPr lang="en-US" dirty="0">
                <a:solidFill>
                  <a:schemeClr val="accent6"/>
                </a:solidFill>
              </a:rPr>
              <a:t>Compare the results to the paper</a:t>
            </a:r>
          </a:p>
          <a:p>
            <a:pPr lvl="1"/>
            <a:endParaRPr lang="en-US" dirty="0">
              <a:solidFill>
                <a:schemeClr val="accent6"/>
              </a:solidFill>
            </a:endParaRPr>
          </a:p>
        </p:txBody>
      </p:sp>
    </p:spTree>
    <p:extLst>
      <p:ext uri="{BB962C8B-B14F-4D97-AF65-F5344CB8AC3E}">
        <p14:creationId xmlns:p14="http://schemas.microsoft.com/office/powerpoint/2010/main" val="19554383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the replication package</a:t>
            </a:r>
          </a:p>
        </p:txBody>
      </p:sp>
      <p:sp>
        <p:nvSpPr>
          <p:cNvPr id="3" name="Content Placeholder 2"/>
          <p:cNvSpPr>
            <a:spLocks noGrp="1"/>
          </p:cNvSpPr>
          <p:nvPr>
            <p:ph sz="half" idx="1"/>
          </p:nvPr>
        </p:nvSpPr>
        <p:spPr/>
        <p:txBody>
          <a:bodyPr/>
          <a:lstStyle/>
          <a:p>
            <a:r>
              <a:rPr lang="en-US" dirty="0"/>
              <a:t>README</a:t>
            </a:r>
          </a:p>
          <a:p>
            <a:r>
              <a:rPr lang="en-US" dirty="0"/>
              <a:t>Full package of all programs, data you intend to provide</a:t>
            </a:r>
          </a:p>
          <a:p>
            <a:r>
              <a:rPr lang="en-US" dirty="0"/>
              <a:t>ZIP it up</a:t>
            </a:r>
          </a:p>
        </p:txBody>
      </p:sp>
      <p:sp>
        <p:nvSpPr>
          <p:cNvPr id="4" name="Content Placeholder 3"/>
          <p:cNvSpPr>
            <a:spLocks noGrp="1"/>
          </p:cNvSpPr>
          <p:nvPr>
            <p:ph sz="half" idx="2"/>
          </p:nvPr>
        </p:nvSpPr>
        <p:spPr/>
        <p:txBody>
          <a:bodyPr/>
          <a:lstStyle/>
          <a:p>
            <a:r>
              <a:rPr lang="en-US" dirty="0"/>
              <a:t>Now ask an </a:t>
            </a:r>
            <a:r>
              <a:rPr lang="en-US" dirty="0">
                <a:solidFill>
                  <a:schemeClr val="accent5"/>
                </a:solidFill>
              </a:rPr>
              <a:t>RA/ colleague/ friend/ grandma/ daughter </a:t>
            </a:r>
            <a:r>
              <a:rPr lang="en-US" dirty="0"/>
              <a:t>not previously involved to</a:t>
            </a:r>
          </a:p>
          <a:p>
            <a:pPr lvl="1"/>
            <a:r>
              <a:rPr lang="en-US" dirty="0">
                <a:solidFill>
                  <a:schemeClr val="accent6"/>
                </a:solidFill>
              </a:rPr>
              <a:t>Download the package</a:t>
            </a:r>
          </a:p>
          <a:p>
            <a:pPr lvl="1"/>
            <a:r>
              <a:rPr lang="en-US" dirty="0">
                <a:solidFill>
                  <a:schemeClr val="accent6"/>
                </a:solidFill>
              </a:rPr>
              <a:t>Follow the instructions in the README </a:t>
            </a:r>
            <a:r>
              <a:rPr lang="en-US" dirty="0">
                <a:solidFill>
                  <a:srgbClr val="C00000"/>
                </a:solidFill>
              </a:rPr>
              <a:t>without talking to you</a:t>
            </a:r>
            <a:r>
              <a:rPr lang="en-US" dirty="0">
                <a:solidFill>
                  <a:schemeClr val="accent6"/>
                </a:solidFill>
              </a:rPr>
              <a:t>!</a:t>
            </a:r>
          </a:p>
          <a:p>
            <a:pPr lvl="1"/>
            <a:r>
              <a:rPr lang="en-US" dirty="0">
                <a:solidFill>
                  <a:schemeClr val="accent6"/>
                </a:solidFill>
              </a:rPr>
              <a:t>Compare the results to the paper</a:t>
            </a:r>
          </a:p>
          <a:p>
            <a:pPr lvl="1"/>
            <a:endParaRPr lang="en-US" dirty="0">
              <a:solidFill>
                <a:schemeClr val="accent6"/>
              </a:solidFill>
            </a:endParaRPr>
          </a:p>
        </p:txBody>
      </p:sp>
      <p:pic>
        <p:nvPicPr>
          <p:cNvPr id="8" name="Picture 7"/>
          <p:cNvPicPr>
            <a:picLocks noChangeAspect="1"/>
          </p:cNvPicPr>
          <p:nvPr/>
        </p:nvPicPr>
        <p:blipFill>
          <a:blip r:embed="rId2"/>
          <a:stretch>
            <a:fillRect/>
          </a:stretch>
        </p:blipFill>
        <p:spPr>
          <a:xfrm>
            <a:off x="2215771" y="2164004"/>
            <a:ext cx="7608058" cy="4147896"/>
          </a:xfrm>
          <a:prstGeom prst="rect">
            <a:avLst/>
          </a:prstGeom>
          <a:ln w="25400">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3429000" y="6330676"/>
            <a:ext cx="5974308" cy="369332"/>
          </a:xfrm>
          <a:prstGeom prst="rect">
            <a:avLst/>
          </a:prstGeom>
          <a:noFill/>
        </p:spPr>
        <p:txBody>
          <a:bodyPr wrap="square" rtlCol="0">
            <a:spAutoFit/>
          </a:bodyPr>
          <a:lstStyle/>
          <a:p>
            <a:r>
              <a:rPr lang="en-US" dirty="0">
                <a:hlinkClick r:id="rId3"/>
              </a:rPr>
              <a:t>https://www.aeaweb.org/journals/data/policy-third-party</a:t>
            </a:r>
            <a:r>
              <a:rPr lang="en-US" dirty="0"/>
              <a:t> </a:t>
            </a:r>
          </a:p>
        </p:txBody>
      </p:sp>
    </p:spTree>
    <p:extLst>
      <p:ext uri="{BB962C8B-B14F-4D97-AF65-F5344CB8AC3E}">
        <p14:creationId xmlns:p14="http://schemas.microsoft.com/office/powerpoint/2010/main" val="3327338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Then follow the steps to upload</a:t>
            </a:r>
          </a:p>
        </p:txBody>
      </p:sp>
      <p:sp>
        <p:nvSpPr>
          <p:cNvPr id="3" name="Content Placeholder 2"/>
          <p:cNvSpPr>
            <a:spLocks noGrp="1"/>
          </p:cNvSpPr>
          <p:nvPr>
            <p:ph sz="half" idx="1"/>
          </p:nvPr>
        </p:nvSpPr>
        <p:spPr/>
        <p:txBody>
          <a:bodyPr/>
          <a:lstStyle/>
          <a:p>
            <a:r>
              <a:rPr lang="en-US" dirty="0"/>
              <a:t>No ZIP file *upload* - use the “Import from Zip.”</a:t>
            </a:r>
          </a:p>
          <a:p>
            <a:r>
              <a:rPr lang="en-US" dirty="0"/>
              <a:t>When revising, do not create new deposit – re-use existing project.</a:t>
            </a:r>
          </a:p>
        </p:txBody>
      </p:sp>
      <p:pic>
        <p:nvPicPr>
          <p:cNvPr id="5" name="Content Placeholder 4"/>
          <p:cNvPicPr>
            <a:picLocks noGrp="1" noChangeAspect="1"/>
          </p:cNvPicPr>
          <p:nvPr>
            <p:ph sz="half" idx="2"/>
          </p:nvPr>
        </p:nvPicPr>
        <p:blipFill>
          <a:blip r:embed="rId2"/>
          <a:stretch>
            <a:fillRect/>
          </a:stretch>
        </p:blipFill>
        <p:spPr>
          <a:xfrm>
            <a:off x="6172199" y="1690688"/>
            <a:ext cx="5181600" cy="2466665"/>
          </a:xfrm>
          <a:prstGeom prst="rect">
            <a:avLst/>
          </a:prstGeom>
        </p:spPr>
      </p:pic>
      <p:sp>
        <p:nvSpPr>
          <p:cNvPr id="6" name="Rectangle 5"/>
          <p:cNvSpPr/>
          <p:nvPr/>
        </p:nvSpPr>
        <p:spPr>
          <a:xfrm>
            <a:off x="2979761" y="5807631"/>
            <a:ext cx="7460776" cy="369332"/>
          </a:xfrm>
          <a:prstGeom prst="rect">
            <a:avLst/>
          </a:prstGeom>
        </p:spPr>
        <p:txBody>
          <a:bodyPr wrap="square">
            <a:spAutoFit/>
          </a:bodyPr>
          <a:lstStyle/>
          <a:p>
            <a:r>
              <a:rPr lang="en-US" dirty="0">
                <a:hlinkClick r:id="rId3"/>
              </a:rPr>
              <a:t>https://aeadataeditor.github.io/aea-de-guidance/data-deposit-aea.html</a:t>
            </a:r>
            <a:r>
              <a:rPr lang="en-US" dirty="0"/>
              <a:t> </a:t>
            </a:r>
          </a:p>
        </p:txBody>
      </p:sp>
    </p:spTree>
    <p:extLst>
      <p:ext uri="{BB962C8B-B14F-4D97-AF65-F5344CB8AC3E}">
        <p14:creationId xmlns:p14="http://schemas.microsoft.com/office/powerpoint/2010/main" val="1303842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a:solidFill>
                  <a:schemeClr val="bg1"/>
                </a:solidFill>
              </a:rPr>
              <a:t>The role for  journals</a:t>
            </a:r>
            <a:endParaRPr lang="en-US" dirty="0">
              <a:solidFill>
                <a:schemeClr val="bg1"/>
              </a:solidFill>
            </a:endParaRPr>
          </a:p>
        </p:txBody>
      </p:sp>
    </p:spTree>
    <p:extLst>
      <p:ext uri="{BB962C8B-B14F-4D97-AF65-F5344CB8AC3E}">
        <p14:creationId xmlns:p14="http://schemas.microsoft.com/office/powerpoint/2010/main" val="11420088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8202396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417459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Thank you</a:t>
            </a:r>
            <a:endParaRPr lang="en-US" dirty="0">
              <a:solidFill>
                <a:schemeClr val="bg1"/>
              </a:solidFill>
            </a:endParaRPr>
          </a:p>
        </p:txBody>
      </p:sp>
    </p:spTree>
    <p:extLst>
      <p:ext uri="{BB962C8B-B14F-4D97-AF65-F5344CB8AC3E}">
        <p14:creationId xmlns:p14="http://schemas.microsoft.com/office/powerpoint/2010/main" val="17317814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lstStyle/>
          <a:p>
            <a:r>
              <a:rPr lang="en-US" dirty="0">
                <a:hlinkClick r:id="rId2"/>
              </a:rPr>
              <a:t>https://social-science-data-editors.github.io/guidance/</a:t>
            </a:r>
            <a:r>
              <a:rPr lang="en-US" dirty="0"/>
              <a:t> </a:t>
            </a:r>
          </a:p>
          <a:p>
            <a:r>
              <a:rPr lang="en-US" dirty="0">
                <a:hlinkClick r:id="rId3"/>
              </a:rPr>
              <a:t>https://aeadataeditor.github.io/aea-de-guidance/</a:t>
            </a:r>
            <a:endParaRPr lang="en-US" dirty="0"/>
          </a:p>
          <a:p>
            <a:pPr lvl="1"/>
            <a:r>
              <a:rPr lang="en-US" b="1" dirty="0">
                <a:hlinkClick r:id="rId4"/>
              </a:rPr>
              <a:t>template README</a:t>
            </a:r>
            <a:r>
              <a:rPr lang="en-US" dirty="0"/>
              <a:t> </a:t>
            </a:r>
          </a:p>
          <a:p>
            <a:pPr lvl="1"/>
            <a:r>
              <a:rPr lang="en-US" dirty="0">
                <a:hlinkClick r:id="rId5"/>
              </a:rPr>
              <a:t>discussion of licensing</a:t>
            </a:r>
            <a:endParaRPr lang="en-US" dirty="0"/>
          </a:p>
          <a:p>
            <a:pPr lvl="1"/>
            <a:r>
              <a:rPr lang="en-US" dirty="0">
                <a:hlinkClick r:id="rId6"/>
              </a:rPr>
              <a:t>data citation guidance</a:t>
            </a:r>
            <a:endParaRPr lang="en-US" dirty="0"/>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7"/>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8"/>
          <a:stretch>
            <a:fillRect/>
          </a:stretch>
        </p:blipFill>
        <p:spPr>
          <a:xfrm>
            <a:off x="8833757" y="2290899"/>
            <a:ext cx="1546860" cy="524730"/>
          </a:xfrm>
          <a:prstGeom prst="rect">
            <a:avLst/>
          </a:prstGeom>
        </p:spPr>
      </p:pic>
    </p:spTree>
    <p:extLst>
      <p:ext uri="{BB962C8B-B14F-4D97-AF65-F5344CB8AC3E}">
        <p14:creationId xmlns:p14="http://schemas.microsoft.com/office/powerpoint/2010/main" val="28999244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1591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solidFill>
            <a:schemeClr val="bg1"/>
          </a:solidFill>
        </p:spPr>
        <p:txBody>
          <a:bodyPr/>
          <a:lstStyle/>
          <a:p>
            <a:pPr algn="ctr"/>
            <a:r>
              <a:rPr lang="en-US" dirty="0"/>
              <a:t>Computational empathy</a:t>
            </a:r>
          </a:p>
        </p:txBody>
      </p:sp>
      <p:sp>
        <p:nvSpPr>
          <p:cNvPr id="4" name="Title 4"/>
          <p:cNvSpPr txBox="1">
            <a:spLocks/>
          </p:cNvSpPr>
          <p:nvPr/>
        </p:nvSpPr>
        <p:spPr>
          <a:xfrm>
            <a:off x="1203960" y="2464858"/>
            <a:ext cx="9784080" cy="1325563"/>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Culinary empathy</a:t>
            </a:r>
            <a:endParaRPr lang="en-US" dirty="0"/>
          </a:p>
        </p:txBody>
      </p:sp>
    </p:spTree>
    <p:extLst>
      <p:ext uri="{BB962C8B-B14F-4D97-AF65-F5344CB8AC3E}">
        <p14:creationId xmlns:p14="http://schemas.microsoft.com/office/powerpoint/2010/main" val="130752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for evaluation</a:t>
            </a:r>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on</a:t>
            </a:r>
          </a:p>
          <a:p>
            <a:pPr algn="ctr"/>
            <a:r>
              <a:rPr lang="en-US" dirty="0"/>
              <a:t>provenance and data citations</a:t>
            </a:r>
          </a:p>
        </p:txBody>
      </p:sp>
      <p:sp>
        <p:nvSpPr>
          <p:cNvPr id="26" name="Flowchart: Process 25"/>
          <p:cNvSpPr/>
          <p:nvPr/>
        </p:nvSpPr>
        <p:spPr>
          <a:xfrm>
            <a:off x="3254478" y="571027"/>
            <a:ext cx="1927123" cy="12963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citation and provenance analysis</a:t>
            </a:r>
          </a:p>
        </p:txBody>
      </p:sp>
      <p:cxnSp>
        <p:nvCxnSpPr>
          <p:cNvPr id="39" name="Straight Arrow Connector 38"/>
          <p:cNvCxnSpPr>
            <a:stCxn id="24" idx="3"/>
            <a:endCxn id="26" idx="1"/>
          </p:cNvCxnSpPr>
          <p:nvPr/>
        </p:nvCxnSpPr>
        <p:spPr>
          <a:xfrm>
            <a:off x="2428567" y="1219201"/>
            <a:ext cx="82591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6" idx="3"/>
            <a:endCxn id="25" idx="1"/>
          </p:cNvCxnSpPr>
          <p:nvPr/>
        </p:nvCxnSpPr>
        <p:spPr>
          <a:xfrm>
            <a:off x="5181601" y="1219201"/>
            <a:ext cx="3962400" cy="1"/>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15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6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0D951-A9B7-E84D-9287-E5D5E89A27F9}"/>
              </a:ext>
            </a:extLst>
          </p:cNvPr>
          <p:cNvSpPr>
            <a:spLocks noGrp="1"/>
          </p:cNvSpPr>
          <p:nvPr>
            <p:ph type="title"/>
          </p:nvPr>
        </p:nvSpPr>
        <p:spPr/>
        <p:txBody>
          <a:bodyPr/>
          <a:lstStyle/>
          <a:p>
            <a:r>
              <a:rPr lang="en-US" dirty="0"/>
              <a:t>Culinary empathy</a:t>
            </a:r>
          </a:p>
        </p:txBody>
      </p:sp>
      <p:sp>
        <p:nvSpPr>
          <p:cNvPr id="3" name="Content Placeholder 2">
            <a:extLst>
              <a:ext uri="{FF2B5EF4-FFF2-40B4-BE49-F238E27FC236}">
                <a16:creationId xmlns:a16="http://schemas.microsoft.com/office/drawing/2014/main" id="{FDFB4129-7342-3A45-A330-7ACCDE94F713}"/>
              </a:ext>
            </a:extLst>
          </p:cNvPr>
          <p:cNvSpPr>
            <a:spLocks noGrp="1"/>
          </p:cNvSpPr>
          <p:nvPr>
            <p:ph idx="1"/>
          </p:nvPr>
        </p:nvSpPr>
        <p:spPr/>
        <p:txBody>
          <a:bodyPr/>
          <a:lstStyle/>
          <a:p>
            <a:r>
              <a:rPr lang="en-US" dirty="0"/>
              <a:t>Imagine a conversation between </a:t>
            </a:r>
            <a:r>
              <a:rPr lang="en-US" dirty="0" err="1"/>
              <a:t>Yotam</a:t>
            </a:r>
            <a:r>
              <a:rPr lang="en-US" dirty="0"/>
              <a:t> Ottolenghi and Paul Bocuse about a recipe</a:t>
            </a:r>
          </a:p>
          <a:p>
            <a:pPr lvl="1"/>
            <a:r>
              <a:rPr lang="en-US" dirty="0"/>
              <a:t>In French…</a:t>
            </a:r>
          </a:p>
          <a:p>
            <a:r>
              <a:rPr lang="en-US" dirty="0"/>
              <a:t>Would you understand how to cook it?</a:t>
            </a:r>
          </a:p>
          <a:p>
            <a:pPr lvl="1"/>
            <a:endParaRPr lang="en-US" dirty="0"/>
          </a:p>
        </p:txBody>
      </p:sp>
    </p:spTree>
    <p:extLst>
      <p:ext uri="{BB962C8B-B14F-4D97-AF65-F5344CB8AC3E}">
        <p14:creationId xmlns:p14="http://schemas.microsoft.com/office/powerpoint/2010/main" val="5034143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83C16-375F-2B45-9060-35D037950F66}"/>
              </a:ext>
            </a:extLst>
          </p:cNvPr>
          <p:cNvSpPr>
            <a:spLocks noGrp="1"/>
          </p:cNvSpPr>
          <p:nvPr>
            <p:ph type="title"/>
          </p:nvPr>
        </p:nvSpPr>
        <p:spPr/>
        <p:txBody>
          <a:bodyPr/>
          <a:lstStyle/>
          <a:p>
            <a:r>
              <a:rPr lang="en-US" dirty="0"/>
              <a:t>Culinary empathy</a:t>
            </a:r>
          </a:p>
        </p:txBody>
      </p:sp>
      <p:sp>
        <p:nvSpPr>
          <p:cNvPr id="3" name="Content Placeholder 2">
            <a:extLst>
              <a:ext uri="{FF2B5EF4-FFF2-40B4-BE49-F238E27FC236}">
                <a16:creationId xmlns:a16="http://schemas.microsoft.com/office/drawing/2014/main" id="{127E3A71-1C29-3D4D-A780-B6ED5105B969}"/>
              </a:ext>
            </a:extLst>
          </p:cNvPr>
          <p:cNvSpPr>
            <a:spLocks noGrp="1"/>
          </p:cNvSpPr>
          <p:nvPr>
            <p:ph idx="1"/>
          </p:nvPr>
        </p:nvSpPr>
        <p:spPr/>
        <p:txBody>
          <a:bodyPr/>
          <a:lstStyle/>
          <a:p>
            <a:pPr marL="0" indent="0">
              <a:buNone/>
            </a:pPr>
            <a:r>
              <a:rPr lang="en-US" dirty="0"/>
              <a:t>Making </a:t>
            </a:r>
            <a:r>
              <a:rPr lang="en-US" i="1" dirty="0" err="1"/>
              <a:t>pudim</a:t>
            </a:r>
            <a:r>
              <a:rPr lang="en-US" i="1" dirty="0"/>
              <a:t> de </a:t>
            </a:r>
            <a:r>
              <a:rPr lang="en-US" i="1" dirty="0" err="1"/>
              <a:t>leite</a:t>
            </a:r>
            <a:r>
              <a:rPr lang="en-US" dirty="0"/>
              <a:t> </a:t>
            </a:r>
          </a:p>
          <a:p>
            <a:r>
              <a:rPr lang="en-US" dirty="0"/>
              <a:t>Simple:</a:t>
            </a:r>
          </a:p>
          <a:p>
            <a:pPr lvl="1"/>
            <a:r>
              <a:rPr lang="en-US" dirty="0"/>
              <a:t>2 cans of </a:t>
            </a:r>
            <a:r>
              <a:rPr lang="en-US" dirty="0" err="1"/>
              <a:t>leite</a:t>
            </a:r>
            <a:r>
              <a:rPr lang="en-US" dirty="0"/>
              <a:t> </a:t>
            </a:r>
            <a:r>
              <a:rPr lang="en-US" dirty="0" err="1"/>
              <a:t>moça</a:t>
            </a:r>
            <a:endParaRPr lang="en-US" dirty="0"/>
          </a:p>
          <a:p>
            <a:pPr lvl="1"/>
            <a:r>
              <a:rPr lang="en-US" dirty="0"/>
              <a:t>12 eggs</a:t>
            </a:r>
          </a:p>
          <a:p>
            <a:pPr lvl="1"/>
            <a:r>
              <a:rPr lang="en-US" dirty="0"/>
              <a:t>Mix and put in oven in a water bath at Gas Mark 4 until set</a:t>
            </a:r>
          </a:p>
        </p:txBody>
      </p:sp>
    </p:spTree>
    <p:extLst>
      <p:ext uri="{BB962C8B-B14F-4D97-AF65-F5344CB8AC3E}">
        <p14:creationId xmlns:p14="http://schemas.microsoft.com/office/powerpoint/2010/main" val="147879849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83C16-85C3-E340-B1DE-14A0364923BD}"/>
              </a:ext>
            </a:extLst>
          </p:cNvPr>
          <p:cNvSpPr>
            <a:spLocks noGrp="1"/>
          </p:cNvSpPr>
          <p:nvPr>
            <p:ph type="title"/>
          </p:nvPr>
        </p:nvSpPr>
        <p:spPr/>
        <p:txBody>
          <a:bodyPr/>
          <a:lstStyle/>
          <a:p>
            <a:r>
              <a:rPr lang="en-US" dirty="0"/>
              <a:t>What is </a:t>
            </a:r>
            <a:r>
              <a:rPr lang="en-US" dirty="0" err="1"/>
              <a:t>leite</a:t>
            </a:r>
            <a:r>
              <a:rPr lang="en-US" dirty="0"/>
              <a:t> </a:t>
            </a:r>
            <a:r>
              <a:rPr lang="en-US" dirty="0" err="1"/>
              <a:t>moça</a:t>
            </a:r>
            <a:r>
              <a:rPr lang="en-US" dirty="0"/>
              <a:t>? (Girl milk?)</a:t>
            </a:r>
          </a:p>
        </p:txBody>
      </p:sp>
      <p:sp>
        <p:nvSpPr>
          <p:cNvPr id="3" name="Content Placeholder 2">
            <a:extLst>
              <a:ext uri="{FF2B5EF4-FFF2-40B4-BE49-F238E27FC236}">
                <a16:creationId xmlns:a16="http://schemas.microsoft.com/office/drawing/2014/main" id="{B84009F6-45B5-8444-B52C-4956F278D902}"/>
              </a:ext>
            </a:extLst>
          </p:cNvPr>
          <p:cNvSpPr>
            <a:spLocks noGrp="1"/>
          </p:cNvSpPr>
          <p:nvPr>
            <p:ph idx="1"/>
          </p:nvPr>
        </p:nvSpPr>
        <p:spPr>
          <a:xfrm>
            <a:off x="1648496" y="1847850"/>
            <a:ext cx="8391277" cy="4351338"/>
          </a:xfrm>
        </p:spPr>
        <p:txBody>
          <a:bodyPr/>
          <a:lstStyle/>
          <a:p>
            <a:r>
              <a:rPr lang="en-US" dirty="0"/>
              <a:t>Or an envelope of “</a:t>
            </a:r>
            <a:r>
              <a:rPr lang="en-US" i="1" dirty="0" err="1"/>
              <a:t>Vanille</a:t>
            </a:r>
            <a:r>
              <a:rPr lang="en-US" i="1" dirty="0"/>
              <a:t> Zucker</a:t>
            </a:r>
            <a:r>
              <a:rPr lang="en-US" dirty="0"/>
              <a:t>”</a:t>
            </a:r>
          </a:p>
          <a:p>
            <a:r>
              <a:rPr lang="en-US" dirty="0"/>
              <a:t>Or 2 sticks of butter?</a:t>
            </a:r>
          </a:p>
          <a:p>
            <a:r>
              <a:rPr lang="en-US" dirty="0"/>
              <a:t>Or 1 tsp of </a:t>
            </a:r>
            <a:r>
              <a:rPr lang="en-US" i="1" dirty="0"/>
              <a:t>petite </a:t>
            </a:r>
            <a:r>
              <a:rPr lang="en-US" i="1" dirty="0" err="1"/>
              <a:t>vache</a:t>
            </a:r>
            <a:r>
              <a:rPr lang="en-US" dirty="0"/>
              <a:t>?</a:t>
            </a:r>
          </a:p>
          <a:p>
            <a:pPr marL="0" indent="0">
              <a:buNone/>
            </a:pPr>
            <a:endParaRPr lang="en-US" dirty="0"/>
          </a:p>
          <a:p>
            <a:pPr marL="0" indent="0">
              <a:buNone/>
            </a:pPr>
            <a:r>
              <a:rPr lang="en-US" dirty="0"/>
              <a:t>Put it all together, makes</a:t>
            </a:r>
          </a:p>
          <a:p>
            <a:pPr marL="0" indent="0">
              <a:buNone/>
            </a:pPr>
            <a:r>
              <a:rPr lang="en-US" dirty="0"/>
              <a:t>an awesome cookie batch!</a:t>
            </a:r>
          </a:p>
        </p:txBody>
      </p:sp>
      <p:pic>
        <p:nvPicPr>
          <p:cNvPr id="1026" name="Picture 2" descr="Moça Leite Condensado Integral">
            <a:extLst>
              <a:ext uri="{FF2B5EF4-FFF2-40B4-BE49-F238E27FC236}">
                <a16:creationId xmlns:a16="http://schemas.microsoft.com/office/drawing/2014/main" id="{CEF69786-9C78-1D42-BB91-E7ED5C120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207" y="1301151"/>
            <a:ext cx="3472543" cy="34725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 Oetker Vanillin Zucker Vanilla Sugar for Traditional German Baking —  Gingerbread World">
            <a:extLst>
              <a:ext uri="{FF2B5EF4-FFF2-40B4-BE49-F238E27FC236}">
                <a16:creationId xmlns:a16="http://schemas.microsoft.com/office/drawing/2014/main" id="{642B876C-F305-F64D-B549-6DF1B18A38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52" r="15716"/>
          <a:stretch/>
        </p:blipFill>
        <p:spPr bwMode="auto">
          <a:xfrm>
            <a:off x="7237927" y="3037424"/>
            <a:ext cx="2163650" cy="31617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541E34C-66F7-6F49-926C-9924097472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7632" y="4290210"/>
            <a:ext cx="2882478" cy="2175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360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BD9A7D-A9B7-594E-86D3-9EEF186B42CF}"/>
              </a:ext>
            </a:extLst>
          </p:cNvPr>
          <p:cNvSpPr txBox="1">
            <a:spLocks/>
          </p:cNvSpPr>
          <p:nvPr/>
        </p:nvSpPr>
        <p:spPr>
          <a:xfrm>
            <a:off x="1554480" y="365124"/>
            <a:ext cx="9784080" cy="1325563"/>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Computational empathy</a:t>
            </a:r>
          </a:p>
        </p:txBody>
      </p:sp>
      <p:sp>
        <p:nvSpPr>
          <p:cNvPr id="2" name="Title 1">
            <a:extLst>
              <a:ext uri="{FF2B5EF4-FFF2-40B4-BE49-F238E27FC236}">
                <a16:creationId xmlns:a16="http://schemas.microsoft.com/office/drawing/2014/main" id="{6A7EE42F-2BFF-8A43-9602-7532ADE0B4C0}"/>
              </a:ext>
            </a:extLst>
          </p:cNvPr>
          <p:cNvSpPr>
            <a:spLocks noGrp="1"/>
          </p:cNvSpPr>
          <p:nvPr>
            <p:ph type="title"/>
          </p:nvPr>
        </p:nvSpPr>
        <p:spPr>
          <a:solidFill>
            <a:schemeClr val="bg1"/>
          </a:solidFill>
        </p:spPr>
        <p:txBody>
          <a:bodyPr/>
          <a:lstStyle/>
          <a:p>
            <a:r>
              <a:rPr lang="en-US" dirty="0"/>
              <a:t>Culinary empathy</a:t>
            </a:r>
          </a:p>
        </p:txBody>
      </p:sp>
      <p:sp>
        <p:nvSpPr>
          <p:cNvPr id="3" name="Content Placeholder 2">
            <a:extLst>
              <a:ext uri="{FF2B5EF4-FFF2-40B4-BE49-F238E27FC236}">
                <a16:creationId xmlns:a16="http://schemas.microsoft.com/office/drawing/2014/main" id="{FC79E108-7B55-AC4D-AEFD-75BD5E76175C}"/>
              </a:ext>
            </a:extLst>
          </p:cNvPr>
          <p:cNvSpPr>
            <a:spLocks noGrp="1"/>
          </p:cNvSpPr>
          <p:nvPr>
            <p:ph idx="1"/>
          </p:nvPr>
        </p:nvSpPr>
        <p:spPr/>
        <p:txBody>
          <a:bodyPr/>
          <a:lstStyle/>
          <a:p>
            <a:pPr marL="0" indent="0">
              <a:buNone/>
            </a:pPr>
            <a:r>
              <a:rPr lang="en-US" dirty="0"/>
              <a:t>Consider the capabilities of the replicator</a:t>
            </a:r>
          </a:p>
          <a:p>
            <a:pPr marL="0" indent="0">
              <a:buNone/>
            </a:pPr>
            <a:endParaRPr lang="en-US" dirty="0"/>
          </a:p>
          <a:p>
            <a:r>
              <a:rPr lang="en-US" dirty="0"/>
              <a:t>Computational environment</a:t>
            </a:r>
          </a:p>
          <a:p>
            <a:r>
              <a:rPr lang="en-US" dirty="0"/>
              <a:t>Knowledge level</a:t>
            </a:r>
          </a:p>
          <a:p>
            <a:r>
              <a:rPr lang="en-US" dirty="0"/>
              <a:t>Particular “cultural” background</a:t>
            </a:r>
          </a:p>
        </p:txBody>
      </p:sp>
      <p:sp>
        <p:nvSpPr>
          <p:cNvPr id="5" name="TextBox 4"/>
          <p:cNvSpPr txBox="1"/>
          <p:nvPr/>
        </p:nvSpPr>
        <p:spPr>
          <a:xfrm>
            <a:off x="10287000" y="6041571"/>
            <a:ext cx="1371600" cy="369332"/>
          </a:xfrm>
          <a:prstGeom prst="rect">
            <a:avLst/>
          </a:prstGeom>
          <a:noFill/>
        </p:spPr>
        <p:txBody>
          <a:bodyPr wrap="square" rtlCol="0">
            <a:spAutoFit/>
          </a:bodyPr>
          <a:lstStyle/>
          <a:p>
            <a:r>
              <a:rPr lang="en-US" dirty="0" smtClean="0">
                <a:solidFill>
                  <a:schemeClr val="bg2">
                    <a:lumMod val="90000"/>
                  </a:schemeClr>
                </a:solidFill>
                <a:hlinkClick r:id="rId2" action="ppaction://hlinksldjump"/>
              </a:rPr>
              <a:t>Back</a:t>
            </a:r>
            <a:endParaRPr lang="en-US" dirty="0">
              <a:solidFill>
                <a:schemeClr val="bg2">
                  <a:lumMod val="90000"/>
                </a:schemeClr>
              </a:solidFill>
            </a:endParaRPr>
          </a:p>
        </p:txBody>
      </p:sp>
    </p:spTree>
    <p:extLst>
      <p:ext uri="{BB962C8B-B14F-4D97-AF65-F5344CB8AC3E}">
        <p14:creationId xmlns:p14="http://schemas.microsoft.com/office/powerpoint/2010/main" val="412671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50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620043" y="2581438"/>
            <a:ext cx="2737673" cy="369332"/>
          </a:xfrm>
          <a:prstGeom prst="rect">
            <a:avLst/>
          </a:prstGeom>
          <a:noFill/>
        </p:spPr>
        <p:txBody>
          <a:bodyPr wrap="none" rtlCol="0">
            <a:spAutoFit/>
          </a:bodyPr>
          <a:lstStyle/>
          <a:p>
            <a:r>
              <a:rPr lang="en-US" dirty="0"/>
              <a:t>Can we access all the data?</a:t>
            </a:r>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for evaluation</a:t>
            </a:r>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on</a:t>
            </a:r>
          </a:p>
          <a:p>
            <a:pPr algn="ctr"/>
            <a:r>
              <a:rPr lang="en-US" dirty="0"/>
              <a:t>provenance and data citations</a:t>
            </a:r>
          </a:p>
        </p:txBody>
      </p:sp>
      <p:sp>
        <p:nvSpPr>
          <p:cNvPr id="26" name="Flowchart: Process 25"/>
          <p:cNvSpPr/>
          <p:nvPr/>
        </p:nvSpPr>
        <p:spPr>
          <a:xfrm>
            <a:off x="3254478" y="571027"/>
            <a:ext cx="1927123" cy="12963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citation and provenance analysis</a:t>
            </a:r>
          </a:p>
        </p:txBody>
      </p:sp>
      <p:sp>
        <p:nvSpPr>
          <p:cNvPr id="27" name="Flowchart: Decision 26"/>
          <p:cNvSpPr/>
          <p:nvPr/>
        </p:nvSpPr>
        <p:spPr>
          <a:xfrm>
            <a:off x="3357716" y="2397771"/>
            <a:ext cx="1720645" cy="786581"/>
          </a:xfrm>
          <a:prstGeom prst="flowChartDecisi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Process 29"/>
          <p:cNvSpPr/>
          <p:nvPr/>
        </p:nvSpPr>
        <p:spPr>
          <a:xfrm>
            <a:off x="5869247" y="2293882"/>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Conduct reproducibility check</a:t>
            </a:r>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on</a:t>
            </a:r>
          </a:p>
          <a:p>
            <a:pPr algn="ctr"/>
            <a:r>
              <a:rPr lang="en-US" dirty="0"/>
              <a:t>computational reproducibility</a:t>
            </a:r>
          </a:p>
        </p:txBody>
      </p:sp>
      <p:cxnSp>
        <p:nvCxnSpPr>
          <p:cNvPr id="39" name="Straight Arrow Connector 38"/>
          <p:cNvCxnSpPr>
            <a:stCxn id="24" idx="3"/>
            <a:endCxn id="26" idx="1"/>
          </p:cNvCxnSpPr>
          <p:nvPr/>
        </p:nvCxnSpPr>
        <p:spPr>
          <a:xfrm>
            <a:off x="2428567" y="1219201"/>
            <a:ext cx="82591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2"/>
            <a:endCxn id="27" idx="0"/>
          </p:cNvCxnSpPr>
          <p:nvPr/>
        </p:nvCxnSpPr>
        <p:spPr>
          <a:xfrm flipH="1">
            <a:off x="4218039" y="1867375"/>
            <a:ext cx="1" cy="53039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7" idx="3"/>
            <a:endCxn id="30" idx="1"/>
          </p:cNvCxnSpPr>
          <p:nvPr/>
        </p:nvCxnSpPr>
        <p:spPr>
          <a:xfrm flipV="1">
            <a:off x="5078361" y="2791061"/>
            <a:ext cx="790886"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0" idx="3"/>
            <a:endCxn id="35" idx="1"/>
          </p:cNvCxnSpPr>
          <p:nvPr/>
        </p:nvCxnSpPr>
        <p:spPr>
          <a:xfrm>
            <a:off x="7816034" y="2791061"/>
            <a:ext cx="1327967" cy="0"/>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6" idx="3"/>
            <a:endCxn id="25" idx="1"/>
          </p:cNvCxnSpPr>
          <p:nvPr/>
        </p:nvCxnSpPr>
        <p:spPr>
          <a:xfrm>
            <a:off x="5181601" y="1219201"/>
            <a:ext cx="3962400" cy="1"/>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103307" y="2407729"/>
            <a:ext cx="485518" cy="369332"/>
          </a:xfrm>
          <a:prstGeom prst="rect">
            <a:avLst/>
          </a:prstGeom>
          <a:noFill/>
        </p:spPr>
        <p:txBody>
          <a:bodyPr wrap="none" rtlCol="0">
            <a:spAutoFit/>
          </a:bodyPr>
          <a:lstStyle/>
          <a:p>
            <a:r>
              <a:rPr lang="en-US" dirty="0"/>
              <a:t>Yes</a:t>
            </a:r>
          </a:p>
        </p:txBody>
      </p:sp>
    </p:spTree>
    <p:extLst>
      <p:ext uri="{BB962C8B-B14F-4D97-AF65-F5344CB8AC3E}">
        <p14:creationId xmlns:p14="http://schemas.microsoft.com/office/powerpoint/2010/main" val="340747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30"/>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57"/>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500"/>
                                  </p:stCondLst>
                                  <p:childTnLst>
                                    <p:set>
                                      <p:cBhvr>
                                        <p:cTn id="17"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animBg="1"/>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620043" y="2581438"/>
            <a:ext cx="2737673" cy="369332"/>
          </a:xfrm>
          <a:prstGeom prst="rect">
            <a:avLst/>
          </a:prstGeom>
          <a:noFill/>
        </p:spPr>
        <p:txBody>
          <a:bodyPr wrap="none" rtlCol="0">
            <a:spAutoFit/>
          </a:bodyPr>
          <a:lstStyle/>
          <a:p>
            <a:r>
              <a:rPr lang="en-US" dirty="0"/>
              <a:t>Can we access all the data?</a:t>
            </a:r>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for evaluation</a:t>
            </a:r>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on</a:t>
            </a:r>
          </a:p>
          <a:p>
            <a:pPr algn="ctr"/>
            <a:r>
              <a:rPr lang="en-US" dirty="0"/>
              <a:t>provenance and data citations</a:t>
            </a:r>
          </a:p>
        </p:txBody>
      </p:sp>
      <p:sp>
        <p:nvSpPr>
          <p:cNvPr id="26" name="Flowchart: Process 25"/>
          <p:cNvSpPr/>
          <p:nvPr/>
        </p:nvSpPr>
        <p:spPr>
          <a:xfrm>
            <a:off x="3254478" y="571027"/>
            <a:ext cx="1927123" cy="12963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citation and provenance analysis</a:t>
            </a:r>
          </a:p>
        </p:txBody>
      </p:sp>
      <p:sp>
        <p:nvSpPr>
          <p:cNvPr id="27" name="Flowchart: Decision 26"/>
          <p:cNvSpPr/>
          <p:nvPr/>
        </p:nvSpPr>
        <p:spPr>
          <a:xfrm>
            <a:off x="3357716" y="2397771"/>
            <a:ext cx="1720645" cy="786581"/>
          </a:xfrm>
          <a:prstGeom prst="flowChartDecisi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ecision 27"/>
          <p:cNvSpPr/>
          <p:nvPr/>
        </p:nvSpPr>
        <p:spPr>
          <a:xfrm>
            <a:off x="3357716" y="3664834"/>
            <a:ext cx="1720645" cy="786581"/>
          </a:xfrm>
          <a:prstGeom prst="flowChartDecisi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241752" y="3664834"/>
            <a:ext cx="2115964" cy="646331"/>
          </a:xfrm>
          <a:prstGeom prst="rect">
            <a:avLst/>
          </a:prstGeom>
          <a:noFill/>
        </p:spPr>
        <p:txBody>
          <a:bodyPr wrap="none" rtlCol="0">
            <a:spAutoFit/>
          </a:bodyPr>
          <a:lstStyle/>
          <a:p>
            <a:r>
              <a:rPr lang="en-US" dirty="0"/>
              <a:t>Do we know how/</a:t>
            </a:r>
          </a:p>
          <a:p>
            <a:r>
              <a:rPr lang="en-US" dirty="0"/>
              <a:t>somebody who can?</a:t>
            </a:r>
          </a:p>
        </p:txBody>
      </p:sp>
      <p:sp>
        <p:nvSpPr>
          <p:cNvPr id="30" name="Flowchart: Process 29"/>
          <p:cNvSpPr/>
          <p:nvPr/>
        </p:nvSpPr>
        <p:spPr>
          <a:xfrm>
            <a:off x="5869247" y="2293882"/>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Conduct reproducibility check</a:t>
            </a:r>
          </a:p>
        </p:txBody>
      </p:sp>
      <p:sp>
        <p:nvSpPr>
          <p:cNvPr id="31" name="Flowchart: Process 30"/>
          <p:cNvSpPr/>
          <p:nvPr/>
        </p:nvSpPr>
        <p:spPr>
          <a:xfrm>
            <a:off x="3244644" y="5513555"/>
            <a:ext cx="1946787" cy="994358"/>
          </a:xfrm>
          <a:prstGeom prst="flowChart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Conduct</a:t>
            </a:r>
          </a:p>
          <a:p>
            <a:pPr algn="ctr"/>
            <a:r>
              <a:rPr lang="en-US" dirty="0"/>
              <a:t>Code</a:t>
            </a:r>
          </a:p>
          <a:p>
            <a:pPr algn="ctr"/>
            <a:r>
              <a:rPr lang="en-US" dirty="0"/>
              <a:t>check</a:t>
            </a:r>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on</a:t>
            </a:r>
          </a:p>
          <a:p>
            <a:pPr algn="ctr"/>
            <a:r>
              <a:rPr lang="en-US" dirty="0"/>
              <a:t>computational reproducibility</a:t>
            </a:r>
          </a:p>
        </p:txBody>
      </p:sp>
      <p:sp>
        <p:nvSpPr>
          <p:cNvPr id="36" name="Flowchart: Document 35"/>
          <p:cNvSpPr/>
          <p:nvPr/>
        </p:nvSpPr>
        <p:spPr>
          <a:xfrm>
            <a:off x="9144001" y="5521437"/>
            <a:ext cx="1966451" cy="1072403"/>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on</a:t>
            </a:r>
          </a:p>
          <a:p>
            <a:pPr algn="ctr"/>
            <a:r>
              <a:rPr lang="en-US" dirty="0"/>
              <a:t>potential reproducibility</a:t>
            </a:r>
          </a:p>
        </p:txBody>
      </p:sp>
      <p:cxnSp>
        <p:nvCxnSpPr>
          <p:cNvPr id="39" name="Straight Arrow Connector 38"/>
          <p:cNvCxnSpPr>
            <a:stCxn id="24" idx="3"/>
            <a:endCxn id="26" idx="1"/>
          </p:cNvCxnSpPr>
          <p:nvPr/>
        </p:nvCxnSpPr>
        <p:spPr>
          <a:xfrm>
            <a:off x="2428567" y="1219201"/>
            <a:ext cx="82591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2"/>
            <a:endCxn id="27" idx="0"/>
          </p:cNvCxnSpPr>
          <p:nvPr/>
        </p:nvCxnSpPr>
        <p:spPr>
          <a:xfrm flipH="1">
            <a:off x="4218039" y="1867375"/>
            <a:ext cx="1" cy="53039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7" idx="2"/>
            <a:endCxn id="28" idx="0"/>
          </p:cNvCxnSpPr>
          <p:nvPr/>
        </p:nvCxnSpPr>
        <p:spPr>
          <a:xfrm>
            <a:off x="4218039" y="3184352"/>
            <a:ext cx="0" cy="48048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8" idx="2"/>
            <a:endCxn id="31" idx="0"/>
          </p:cNvCxnSpPr>
          <p:nvPr/>
        </p:nvCxnSpPr>
        <p:spPr>
          <a:xfrm flipH="1">
            <a:off x="4218038" y="4451415"/>
            <a:ext cx="1" cy="106214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7" idx="3"/>
            <a:endCxn id="30" idx="1"/>
          </p:cNvCxnSpPr>
          <p:nvPr/>
        </p:nvCxnSpPr>
        <p:spPr>
          <a:xfrm flipV="1">
            <a:off x="5078361" y="2791061"/>
            <a:ext cx="790886"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8" idx="3"/>
            <a:endCxn id="92" idx="1"/>
          </p:cNvCxnSpPr>
          <p:nvPr/>
        </p:nvCxnSpPr>
        <p:spPr>
          <a:xfrm flipV="1">
            <a:off x="5078361" y="4053644"/>
            <a:ext cx="395319" cy="448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0" idx="3"/>
            <a:endCxn id="35" idx="1"/>
          </p:cNvCxnSpPr>
          <p:nvPr/>
        </p:nvCxnSpPr>
        <p:spPr>
          <a:xfrm>
            <a:off x="7816034" y="2791061"/>
            <a:ext cx="1327967" cy="0"/>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6" idx="3"/>
            <a:endCxn id="25" idx="1"/>
          </p:cNvCxnSpPr>
          <p:nvPr/>
        </p:nvCxnSpPr>
        <p:spPr>
          <a:xfrm>
            <a:off x="5181601" y="1219201"/>
            <a:ext cx="3962400" cy="1"/>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0" name="Flowchart: Process 89"/>
          <p:cNvSpPr/>
          <p:nvPr/>
        </p:nvSpPr>
        <p:spPr>
          <a:xfrm>
            <a:off x="5561656" y="3915515"/>
            <a:ext cx="4798141" cy="1450389"/>
          </a:xfrm>
          <a:prstGeom prst="flowChartProcess">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Elbow Connector 77"/>
          <p:cNvCxnSpPr>
            <a:stCxn id="91" idx="3"/>
            <a:endCxn id="35" idx="3"/>
          </p:cNvCxnSpPr>
          <p:nvPr/>
        </p:nvCxnSpPr>
        <p:spPr>
          <a:xfrm flipV="1">
            <a:off x="9927588" y="2791061"/>
            <a:ext cx="1182864" cy="1849648"/>
          </a:xfrm>
          <a:prstGeom prst="bentConnector3">
            <a:avLst>
              <a:gd name="adj1" fmla="val 145953"/>
            </a:avLst>
          </a:prstGeom>
          <a:ln w="5715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1" name="Flowchart: Process 90"/>
          <p:cNvSpPr/>
          <p:nvPr/>
        </p:nvSpPr>
        <p:spPr>
          <a:xfrm>
            <a:off x="7980801" y="4143530"/>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Conducts reproducibility check</a:t>
            </a:r>
          </a:p>
        </p:txBody>
      </p:sp>
      <p:sp>
        <p:nvSpPr>
          <p:cNvPr id="92" name="Flowchart: Process 91"/>
          <p:cNvSpPr/>
          <p:nvPr/>
        </p:nvSpPr>
        <p:spPr>
          <a:xfrm>
            <a:off x="5473680" y="3720027"/>
            <a:ext cx="2001520" cy="667233"/>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Contact</a:t>
            </a:r>
          </a:p>
          <a:p>
            <a:pPr algn="ctr"/>
            <a:r>
              <a:rPr lang="en-US" dirty="0"/>
              <a:t>third party</a:t>
            </a:r>
          </a:p>
        </p:txBody>
      </p:sp>
      <p:cxnSp>
        <p:nvCxnSpPr>
          <p:cNvPr id="93" name="Elbow Connector 92"/>
          <p:cNvCxnSpPr>
            <a:stCxn id="92" idx="2"/>
            <a:endCxn id="91" idx="1"/>
          </p:cNvCxnSpPr>
          <p:nvPr/>
        </p:nvCxnSpPr>
        <p:spPr>
          <a:xfrm rot="16200000" flipH="1">
            <a:off x="7100896" y="3760803"/>
            <a:ext cx="253449" cy="1506361"/>
          </a:xfrm>
          <a:prstGeom prst="bent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31" idx="3"/>
            <a:endCxn id="36" idx="1"/>
          </p:cNvCxnSpPr>
          <p:nvPr/>
        </p:nvCxnSpPr>
        <p:spPr>
          <a:xfrm>
            <a:off x="5191431" y="6010734"/>
            <a:ext cx="3952570" cy="46905"/>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62463" y="3169702"/>
            <a:ext cx="455574" cy="369332"/>
          </a:xfrm>
          <a:prstGeom prst="rect">
            <a:avLst/>
          </a:prstGeom>
          <a:noFill/>
        </p:spPr>
        <p:txBody>
          <a:bodyPr wrap="none" rtlCol="0">
            <a:spAutoFit/>
          </a:bodyPr>
          <a:lstStyle/>
          <a:p>
            <a:r>
              <a:rPr lang="en-US" dirty="0"/>
              <a:t>No</a:t>
            </a:r>
          </a:p>
        </p:txBody>
      </p:sp>
      <p:sp>
        <p:nvSpPr>
          <p:cNvPr id="32" name="TextBox 31"/>
          <p:cNvSpPr txBox="1"/>
          <p:nvPr/>
        </p:nvSpPr>
        <p:spPr>
          <a:xfrm>
            <a:off x="3776934" y="4682558"/>
            <a:ext cx="455574" cy="369332"/>
          </a:xfrm>
          <a:prstGeom prst="rect">
            <a:avLst/>
          </a:prstGeom>
          <a:noFill/>
        </p:spPr>
        <p:txBody>
          <a:bodyPr wrap="none" rtlCol="0">
            <a:spAutoFit/>
          </a:bodyPr>
          <a:lstStyle/>
          <a:p>
            <a:r>
              <a:rPr lang="en-US" dirty="0"/>
              <a:t>No</a:t>
            </a:r>
          </a:p>
        </p:txBody>
      </p:sp>
      <p:sp>
        <p:nvSpPr>
          <p:cNvPr id="33" name="TextBox 32"/>
          <p:cNvSpPr txBox="1"/>
          <p:nvPr/>
        </p:nvSpPr>
        <p:spPr>
          <a:xfrm>
            <a:off x="5048233" y="3634596"/>
            <a:ext cx="485518" cy="369332"/>
          </a:xfrm>
          <a:prstGeom prst="rect">
            <a:avLst/>
          </a:prstGeom>
          <a:noFill/>
        </p:spPr>
        <p:txBody>
          <a:bodyPr wrap="none" rtlCol="0">
            <a:spAutoFit/>
          </a:bodyPr>
          <a:lstStyle/>
          <a:p>
            <a:r>
              <a:rPr lang="en-US" dirty="0"/>
              <a:t>Yes</a:t>
            </a:r>
          </a:p>
        </p:txBody>
      </p:sp>
      <p:sp>
        <p:nvSpPr>
          <p:cNvPr id="34" name="TextBox 33"/>
          <p:cNvSpPr txBox="1"/>
          <p:nvPr/>
        </p:nvSpPr>
        <p:spPr>
          <a:xfrm>
            <a:off x="5103307" y="2407729"/>
            <a:ext cx="485518" cy="369332"/>
          </a:xfrm>
          <a:prstGeom prst="rect">
            <a:avLst/>
          </a:prstGeom>
          <a:noFill/>
        </p:spPr>
        <p:txBody>
          <a:bodyPr wrap="none" rtlCol="0">
            <a:spAutoFit/>
          </a:bodyPr>
          <a:lstStyle/>
          <a:p>
            <a:r>
              <a:rPr lang="en-US" dirty="0"/>
              <a:t>Yes</a:t>
            </a:r>
          </a:p>
        </p:txBody>
      </p:sp>
    </p:spTree>
    <p:extLst>
      <p:ext uri="{BB962C8B-B14F-4D97-AF65-F5344CB8AC3E}">
        <p14:creationId xmlns:p14="http://schemas.microsoft.com/office/powerpoint/2010/main" val="1246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9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0"/>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91"/>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childTnLst>
                          </p:cTn>
                        </p:par>
                        <p:par>
                          <p:cTn id="44" fill="hold">
                            <p:stCondLst>
                              <p:cond delay="0"/>
                            </p:stCondLst>
                            <p:childTnLst>
                              <p:par>
                                <p:cTn id="45" presetID="22" presetClass="entr" presetSubtype="8" fill="hold" nodeType="after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wipe(left)">
                                      <p:cBhvr>
                                        <p:cTn id="47" dur="500"/>
                                        <p:tgtEl>
                                          <p:spTgt spid="108"/>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left)">
                                      <p:cBhvr>
                                        <p:cTn id="5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1" grpId="0" animBg="1"/>
      <p:bldP spid="36" grpId="0" animBg="1"/>
      <p:bldP spid="90" grpId="0" animBg="1"/>
      <p:bldP spid="91" grpId="0" animBg="1"/>
      <p:bldP spid="92" grpId="0" animBg="1"/>
      <p:bldP spid="2" grpId="0"/>
      <p:bldP spid="32" grpId="0"/>
      <p:bldP spid="33" grpId="0"/>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1714</TotalTime>
  <Words>2516</Words>
  <Application>Microsoft Office PowerPoint</Application>
  <PresentationFormat>Widescreen</PresentationFormat>
  <Paragraphs>440</Paragraphs>
  <Slides>73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Calibri</vt:lpstr>
      <vt:lpstr>Calibri Light</vt:lpstr>
      <vt:lpstr>Source Code Pro</vt:lpstr>
      <vt:lpstr>Office Theme</vt:lpstr>
      <vt:lpstr>Fireside Chat with AEA Data Editor Demystifying Reproducibility</vt:lpstr>
      <vt:lpstr>PowerPoint Presentation</vt:lpstr>
      <vt:lpstr>PowerPoint Presentation</vt:lpstr>
      <vt:lpstr>AEA Data &amp; Code Availability Policy (2019)</vt:lpstr>
      <vt:lpstr>Current efforts at the AEA</vt:lpstr>
      <vt:lpstr>PowerPoint Presentation</vt:lpstr>
      <vt:lpstr>PowerPoint Presentation</vt:lpstr>
      <vt:lpstr>PowerPoint Presentation</vt:lpstr>
      <vt:lpstr>PowerPoint Presentation</vt:lpstr>
      <vt:lpstr>PowerPoint Presentation</vt:lpstr>
      <vt:lpstr>What is the reproducibility check?</vt:lpstr>
      <vt:lpstr>What is the reproducibility check?</vt:lpstr>
      <vt:lpstr>PowerPoint Presentation</vt:lpstr>
      <vt:lpstr>Basic project setup</vt:lpstr>
      <vt:lpstr>Computational empathy</vt:lpstr>
      <vt:lpstr>Computational empathy</vt:lpstr>
      <vt:lpstr>Details</vt:lpstr>
      <vt:lpstr>PowerPoint Presentation</vt:lpstr>
      <vt:lpstr>Current efforts at the AEA</vt:lpstr>
      <vt:lpstr>AEA Data &amp; Code Availability Policy (2019)</vt:lpstr>
      <vt:lpstr>Example: FSRDC</vt:lpstr>
      <vt:lpstr>Example: Danish administrative data</vt:lpstr>
      <vt:lpstr>PowerPoint Presentation</vt:lpstr>
      <vt:lpstr>Example 4: German Restricted-access</vt:lpstr>
      <vt:lpstr>Example 4: German Restricted-access</vt:lpstr>
      <vt:lpstr>Example 4: German Restricted-access</vt:lpstr>
      <vt:lpstr>PowerPoint Presentation</vt:lpstr>
      <vt:lpstr>Starts with Data Citations</vt:lpstr>
      <vt:lpstr>Starts with Data Citations</vt:lpstr>
      <vt:lpstr>Data citations are hard</vt:lpstr>
      <vt:lpstr>Data citations are perceived as hard</vt:lpstr>
      <vt:lpstr>Data citations</vt:lpstr>
      <vt:lpstr>Citing restricted-access data</vt:lpstr>
      <vt:lpstr>Element of a (data) citation</vt:lpstr>
      <vt:lpstr>Element of a (data) citation</vt:lpstr>
      <vt:lpstr>Element of a (data) citation</vt:lpstr>
      <vt:lpstr>PowerPoint Presentation</vt:lpstr>
      <vt:lpstr>How do you document data provenance when you cannot provide the data?</vt:lpstr>
      <vt:lpstr>How did you get the data in first place?</vt:lpstr>
      <vt:lpstr>You must have described the data</vt:lpstr>
      <vt:lpstr>How do you document data provenance?</vt:lpstr>
      <vt:lpstr>And we check them!</vt:lpstr>
      <vt:lpstr>PowerPoint Presentation</vt:lpstr>
      <vt:lpstr>PowerPoint Presentation</vt:lpstr>
      <vt:lpstr>What is the reproducibility check?</vt:lpstr>
      <vt:lpstr>What is the reproducibility check?</vt:lpstr>
      <vt:lpstr>What is the reproducibility check?</vt:lpstr>
      <vt:lpstr>What is the reproducibility check?</vt:lpstr>
      <vt:lpstr>What is the reproducibility check?</vt:lpstr>
      <vt:lpstr>PowerPoint Presentation</vt:lpstr>
      <vt:lpstr>Streamlining replication packages</vt:lpstr>
      <vt:lpstr>Some tips from the “frequently gotten wrong” bin</vt:lpstr>
      <vt:lpstr>Some tips from the “frequently gotten wrong” bin</vt:lpstr>
      <vt:lpstr>Some tips from the “frequently gotten wrong” bin</vt:lpstr>
      <vt:lpstr>Extreme examples</vt:lpstr>
      <vt:lpstr>Extreme examples</vt:lpstr>
      <vt:lpstr>Ideal setup</vt:lpstr>
      <vt:lpstr>PowerPoint Presentation</vt:lpstr>
      <vt:lpstr>Follow the steps</vt:lpstr>
      <vt:lpstr>How to test the replication package</vt:lpstr>
      <vt:lpstr>How to prepare the replication package</vt:lpstr>
      <vt:lpstr>Then follow the steps to upload</vt:lpstr>
      <vt:lpstr>PowerPoint Presentation</vt:lpstr>
      <vt:lpstr>Goal: Transportability</vt:lpstr>
      <vt:lpstr>Social science “guild”</vt:lpstr>
      <vt:lpstr>PowerPoint Presentation</vt:lpstr>
      <vt:lpstr>Some resources</vt:lpstr>
      <vt:lpstr>PowerPoint Presentation</vt:lpstr>
      <vt:lpstr>Computational empathy</vt:lpstr>
      <vt:lpstr>Culinary empathy</vt:lpstr>
      <vt:lpstr>Culinary empathy</vt:lpstr>
      <vt:lpstr>What is leite moça? (Girl milk?)</vt:lpstr>
      <vt:lpstr>Culinary empathy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110</cp:revision>
  <dcterms:created xsi:type="dcterms:W3CDTF">2020-03-31T02:20:35Z</dcterms:created>
  <dcterms:modified xsi:type="dcterms:W3CDTF">2021-01-19T16:23:23Z</dcterms:modified>
</cp:coreProperties>
</file>